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da0395e29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da0395e29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da0395e29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da0395e29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685080dbc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685080dbc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685080dbc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685080dbc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685080dbc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685080dbc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c7ded3d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c7ded3d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a0395e29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a0395e29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da0395e29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da0395e29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da0395e29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da0395e29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dc7ded3d3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dc7ded3d3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da0395e291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da0395e29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da0395e29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da0395e29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da0395e29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da0395e29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da0395e29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da0395e29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cbedb6d4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cbedb6d4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da0395e29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da0395e29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da0395e29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da0395e29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ed.ted.com/on/FDf8OpQ6" TargetMode="External"/><Relationship Id="rId4" Type="http://schemas.openxmlformats.org/officeDocument/2006/relationships/hyperlink" Target="https://html-css-js.com/" TargetMode="External"/><Relationship Id="rId5"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www.w3schools.com/html/html_intro.asp"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5" name="Google Shape;55;p13"/>
          <p:cNvSpPr txBox="1"/>
          <p:nvPr/>
        </p:nvSpPr>
        <p:spPr>
          <a:xfrm>
            <a:off x="2020850" y="172325"/>
            <a:ext cx="4996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t>Browsers</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0" y="832925"/>
            <a:ext cx="9144001" cy="3331449"/>
          </a:xfrm>
          <a:prstGeom prst="rect">
            <a:avLst/>
          </a:prstGeom>
          <a:noFill/>
          <a:ln>
            <a:noFill/>
          </a:ln>
        </p:spPr>
      </p:pic>
      <p:sp>
        <p:nvSpPr>
          <p:cNvPr id="61" name="Google Shape;61;p14"/>
          <p:cNvSpPr txBox="1"/>
          <p:nvPr/>
        </p:nvSpPr>
        <p:spPr>
          <a:xfrm>
            <a:off x="2374125" y="191450"/>
            <a:ext cx="49383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t>How do websites work?</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 link? Or a URL? </a:t>
            </a:r>
            <a:endParaRPr/>
          </a:p>
        </p:txBody>
      </p:sp>
      <p:pic>
        <p:nvPicPr>
          <p:cNvPr id="67" name="Google Shape;67;p15"/>
          <p:cNvPicPr preferRelativeResize="0"/>
          <p:nvPr/>
        </p:nvPicPr>
        <p:blipFill>
          <a:blip r:embed="rId3">
            <a:alphaModFix/>
          </a:blip>
          <a:stretch>
            <a:fillRect/>
          </a:stretch>
        </p:blipFill>
        <p:spPr>
          <a:xfrm>
            <a:off x="2132650" y="1354475"/>
            <a:ext cx="4762500" cy="2857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When you make a mistake on your URL then this will happen</a:t>
            </a:r>
            <a:endParaRPr sz="2420"/>
          </a:p>
        </p:txBody>
      </p:sp>
      <p:pic>
        <p:nvPicPr>
          <p:cNvPr id="73" name="Google Shape;73;p16"/>
          <p:cNvPicPr preferRelativeResize="0"/>
          <p:nvPr/>
        </p:nvPicPr>
        <p:blipFill>
          <a:blip r:embed="rId3">
            <a:alphaModFix/>
          </a:blip>
          <a:stretch>
            <a:fillRect/>
          </a:stretch>
        </p:blipFill>
        <p:spPr>
          <a:xfrm>
            <a:off x="2285075" y="1176725"/>
            <a:ext cx="5240195" cy="3820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Local link</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When a link showing a file in your computer’s directory and not online, this is usually an HTML file. </a:t>
            </a:r>
            <a:endParaRPr/>
          </a:p>
        </p:txBody>
      </p:sp>
      <p:pic>
        <p:nvPicPr>
          <p:cNvPr id="80" name="Google Shape;80;p17"/>
          <p:cNvPicPr preferRelativeResize="0"/>
          <p:nvPr/>
        </p:nvPicPr>
        <p:blipFill>
          <a:blip r:embed="rId3">
            <a:alphaModFix/>
          </a:blip>
          <a:stretch>
            <a:fillRect/>
          </a:stretch>
        </p:blipFill>
        <p:spPr>
          <a:xfrm>
            <a:off x="2056222" y="2228722"/>
            <a:ext cx="4487050" cy="2550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8"/>
          <p:cNvPicPr preferRelativeResize="0"/>
          <p:nvPr/>
        </p:nvPicPr>
        <p:blipFill rotWithShape="1">
          <a:blip r:embed="rId3">
            <a:alphaModFix/>
          </a:blip>
          <a:srcRect b="16512" l="0" r="0" t="16558"/>
          <a:stretch/>
        </p:blipFill>
        <p:spPr>
          <a:xfrm>
            <a:off x="251438" y="402963"/>
            <a:ext cx="8641126" cy="4337575"/>
          </a:xfrm>
          <a:prstGeom prst="rect">
            <a:avLst/>
          </a:prstGeom>
          <a:noFill/>
          <a:ln>
            <a:noFill/>
          </a:ln>
        </p:spPr>
      </p:pic>
      <p:sp>
        <p:nvSpPr>
          <p:cNvPr id="86" name="Google Shape;86;p18"/>
          <p:cNvSpPr txBox="1"/>
          <p:nvPr/>
        </p:nvSpPr>
        <p:spPr>
          <a:xfrm>
            <a:off x="601025" y="1642175"/>
            <a:ext cx="105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Sitemap</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Web Design Process - </a:t>
            </a:r>
            <a:r>
              <a:rPr lang="en"/>
              <a:t>Sitemaps</a:t>
            </a:r>
            <a:r>
              <a:rPr lang="en"/>
              <a:t> and </a:t>
            </a:r>
            <a:r>
              <a:rPr lang="en"/>
              <a:t>Wireframes</a:t>
            </a:r>
            <a:endParaRPr/>
          </a:p>
        </p:txBody>
      </p:sp>
      <p:pic>
        <p:nvPicPr>
          <p:cNvPr id="92" name="Google Shape;92;p19"/>
          <p:cNvPicPr preferRelativeResize="0"/>
          <p:nvPr/>
        </p:nvPicPr>
        <p:blipFill>
          <a:blip r:embed="rId3">
            <a:alphaModFix/>
          </a:blip>
          <a:stretch>
            <a:fillRect/>
          </a:stretch>
        </p:blipFill>
        <p:spPr>
          <a:xfrm>
            <a:off x="1656925" y="1184125"/>
            <a:ext cx="5385725" cy="3569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Site Maps</a:t>
            </a:r>
            <a:endParaRPr/>
          </a:p>
        </p:txBody>
      </p:sp>
      <p:pic>
        <p:nvPicPr>
          <p:cNvPr id="98" name="Google Shape;98;p20"/>
          <p:cNvPicPr preferRelativeResize="0"/>
          <p:nvPr/>
        </p:nvPicPr>
        <p:blipFill rotWithShape="1">
          <a:blip r:embed="rId3">
            <a:alphaModFix/>
          </a:blip>
          <a:srcRect b="9776" l="0" r="0" t="7237"/>
          <a:stretch/>
        </p:blipFill>
        <p:spPr>
          <a:xfrm>
            <a:off x="1309000" y="1437025"/>
            <a:ext cx="6526000" cy="3062675"/>
          </a:xfrm>
          <a:prstGeom prst="rect">
            <a:avLst/>
          </a:prstGeom>
          <a:noFill/>
          <a:ln>
            <a:noFill/>
          </a:ln>
        </p:spPr>
      </p:pic>
      <p:sp>
        <p:nvSpPr>
          <p:cNvPr id="99" name="Google Shape;99;p20"/>
          <p:cNvSpPr txBox="1"/>
          <p:nvPr/>
        </p:nvSpPr>
        <p:spPr>
          <a:xfrm>
            <a:off x="4929800" y="1643275"/>
            <a:ext cx="153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home.html</a:t>
            </a:r>
            <a:endParaRPr/>
          </a:p>
        </p:txBody>
      </p:sp>
      <p:sp>
        <p:nvSpPr>
          <p:cNvPr id="100" name="Google Shape;100;p20"/>
          <p:cNvSpPr txBox="1"/>
          <p:nvPr/>
        </p:nvSpPr>
        <p:spPr>
          <a:xfrm>
            <a:off x="530075" y="2756450"/>
            <a:ext cx="147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portfolio.html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21"/>
          <p:cNvPicPr preferRelativeResize="0"/>
          <p:nvPr/>
        </p:nvPicPr>
        <p:blipFill>
          <a:blip r:embed="rId3">
            <a:alphaModFix/>
          </a:blip>
          <a:stretch>
            <a:fillRect/>
          </a:stretch>
        </p:blipFill>
        <p:spPr>
          <a:xfrm>
            <a:off x="1125150" y="573275"/>
            <a:ext cx="7167700" cy="4015775"/>
          </a:xfrm>
          <a:prstGeom prst="rect">
            <a:avLst/>
          </a:prstGeom>
          <a:noFill/>
          <a:ln>
            <a:noFill/>
          </a:ln>
        </p:spPr>
      </p:pic>
      <p:sp>
        <p:nvSpPr>
          <p:cNvPr id="106" name="Google Shape;106;p21"/>
          <p:cNvSpPr txBox="1"/>
          <p:nvPr/>
        </p:nvSpPr>
        <p:spPr>
          <a:xfrm>
            <a:off x="1745150" y="173075"/>
            <a:ext cx="59277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t>Wire Frame</a:t>
            </a:r>
            <a:endParaRPr sz="1900"/>
          </a:p>
        </p:txBody>
      </p:sp>
      <p:sp>
        <p:nvSpPr>
          <p:cNvPr id="107" name="Google Shape;107;p21"/>
          <p:cNvSpPr txBox="1"/>
          <p:nvPr/>
        </p:nvSpPr>
        <p:spPr>
          <a:xfrm>
            <a:off x="291600" y="4651525"/>
            <a:ext cx="856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The look of the website before, it can be a sketch or a well designed digital illustration.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2"/>
          <p:cNvPicPr preferRelativeResize="0"/>
          <p:nvPr/>
        </p:nvPicPr>
        <p:blipFill rotWithShape="1">
          <a:blip r:embed="rId3">
            <a:alphaModFix/>
          </a:blip>
          <a:srcRect b="13256" l="6116" r="5755" t="8399"/>
          <a:stretch/>
        </p:blipFill>
        <p:spPr>
          <a:xfrm>
            <a:off x="1411713" y="969675"/>
            <a:ext cx="6496877" cy="3852401"/>
          </a:xfrm>
          <a:prstGeom prst="rect">
            <a:avLst/>
          </a:prstGeom>
          <a:noFill/>
          <a:ln>
            <a:noFill/>
          </a:ln>
        </p:spPr>
      </p:pic>
      <p:sp>
        <p:nvSpPr>
          <p:cNvPr id="113" name="Google Shape;113;p22"/>
          <p:cNvSpPr txBox="1"/>
          <p:nvPr/>
        </p:nvSpPr>
        <p:spPr>
          <a:xfrm>
            <a:off x="2264188" y="367300"/>
            <a:ext cx="47919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t>Mock Up Website</a:t>
            </a:r>
            <a:endParaRPr sz="1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6107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u="sng">
                <a:solidFill>
                  <a:schemeClr val="hlink"/>
                </a:solidFill>
                <a:hlinkClick r:id="rId3"/>
              </a:rPr>
              <a:t>Web Design Basics</a:t>
            </a:r>
            <a:endParaRPr/>
          </a:p>
        </p:txBody>
      </p:sp>
      <p:pic>
        <p:nvPicPr>
          <p:cNvPr id="119" name="Google Shape;119;p23">
            <a:hlinkClick r:id="rId4"/>
          </p:cNvPr>
          <p:cNvPicPr preferRelativeResize="0"/>
          <p:nvPr/>
        </p:nvPicPr>
        <p:blipFill>
          <a:blip r:embed="rId5">
            <a:alphaModFix/>
          </a:blip>
          <a:stretch>
            <a:fillRect/>
          </a:stretch>
        </p:blipFill>
        <p:spPr>
          <a:xfrm>
            <a:off x="243813" y="1183400"/>
            <a:ext cx="8656369" cy="3820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4"/>
          <p:cNvPicPr preferRelativeResize="0"/>
          <p:nvPr/>
        </p:nvPicPr>
        <p:blipFill>
          <a:blip r:embed="rId3">
            <a:alphaModFix/>
          </a:blip>
          <a:stretch>
            <a:fillRect/>
          </a:stretch>
        </p:blipFill>
        <p:spPr>
          <a:xfrm>
            <a:off x="1127363" y="411425"/>
            <a:ext cx="7237425" cy="4194000"/>
          </a:xfrm>
          <a:prstGeom prst="rect">
            <a:avLst/>
          </a:prstGeom>
          <a:noFill/>
          <a:ln>
            <a:noFill/>
          </a:ln>
        </p:spPr>
      </p:pic>
      <p:sp>
        <p:nvSpPr>
          <p:cNvPr id="125" name="Google Shape;125;p24"/>
          <p:cNvSpPr txBox="1"/>
          <p:nvPr/>
        </p:nvSpPr>
        <p:spPr>
          <a:xfrm>
            <a:off x="79150" y="3006950"/>
            <a:ext cx="2294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Is read by the browser and only seen if it is a title.</a:t>
            </a:r>
            <a:endParaRPr/>
          </a:p>
        </p:txBody>
      </p:sp>
      <p:cxnSp>
        <p:nvCxnSpPr>
          <p:cNvPr id="126" name="Google Shape;126;p24"/>
          <p:cNvCxnSpPr>
            <a:endCxn id="125" idx="0"/>
          </p:cNvCxnSpPr>
          <p:nvPr/>
        </p:nvCxnSpPr>
        <p:spPr>
          <a:xfrm flipH="1">
            <a:off x="1226500" y="2658650"/>
            <a:ext cx="340200" cy="348300"/>
          </a:xfrm>
          <a:prstGeom prst="straightConnector1">
            <a:avLst/>
          </a:prstGeom>
          <a:noFill/>
          <a:ln cap="flat" cmpd="sng" w="9525">
            <a:solidFill>
              <a:schemeClr val="dk2"/>
            </a:solidFill>
            <a:prstDash val="solid"/>
            <a:round/>
            <a:headEnd len="med" w="med" type="none"/>
            <a:tailEnd len="med" w="med" type="triangle"/>
          </a:ln>
        </p:spPr>
      </p:cxnSp>
      <p:sp>
        <p:nvSpPr>
          <p:cNvPr id="127" name="Google Shape;127;p24"/>
          <p:cNvSpPr txBox="1"/>
          <p:nvPr/>
        </p:nvSpPr>
        <p:spPr>
          <a:xfrm>
            <a:off x="7042625" y="1835825"/>
            <a:ext cx="191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Houses the content</a:t>
            </a:r>
            <a:endParaRPr/>
          </a:p>
        </p:txBody>
      </p:sp>
      <p:cxnSp>
        <p:nvCxnSpPr>
          <p:cNvPr id="128" name="Google Shape;128;p24"/>
          <p:cNvCxnSpPr>
            <a:stCxn id="127" idx="1"/>
          </p:cNvCxnSpPr>
          <p:nvPr/>
        </p:nvCxnSpPr>
        <p:spPr>
          <a:xfrm flipH="1">
            <a:off x="6615425" y="2035925"/>
            <a:ext cx="427200" cy="163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p:nvPr/>
        </p:nvSpPr>
        <p:spPr>
          <a:xfrm>
            <a:off x="15825" y="0"/>
            <a:ext cx="9144000" cy="5175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4" name="Google Shape;134;p25"/>
          <p:cNvPicPr preferRelativeResize="0"/>
          <p:nvPr/>
        </p:nvPicPr>
        <p:blipFill rotWithShape="1">
          <a:blip r:embed="rId3">
            <a:alphaModFix/>
          </a:blip>
          <a:srcRect b="2451" l="0" r="7851" t="4004"/>
          <a:stretch/>
        </p:blipFill>
        <p:spPr>
          <a:xfrm>
            <a:off x="1694064" y="0"/>
            <a:ext cx="5363585"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p:nvPr/>
        </p:nvSpPr>
        <p:spPr>
          <a:xfrm>
            <a:off x="0" y="0"/>
            <a:ext cx="9159900" cy="51750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0" name="Google Shape;140;p26"/>
          <p:cNvPicPr preferRelativeResize="0"/>
          <p:nvPr/>
        </p:nvPicPr>
        <p:blipFill rotWithShape="1">
          <a:blip r:embed="rId3">
            <a:alphaModFix/>
          </a:blip>
          <a:srcRect b="0" l="4474" r="3656" t="4771"/>
          <a:stretch/>
        </p:blipFill>
        <p:spPr>
          <a:xfrm>
            <a:off x="1668775" y="0"/>
            <a:ext cx="5601608" cy="51751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7"/>
          <p:cNvPicPr preferRelativeResize="0"/>
          <p:nvPr/>
        </p:nvPicPr>
        <p:blipFill>
          <a:blip r:embed="rId3">
            <a:alphaModFix/>
          </a:blip>
          <a:stretch>
            <a:fillRect/>
          </a:stretch>
        </p:blipFill>
        <p:spPr>
          <a:xfrm>
            <a:off x="1681275" y="480707"/>
            <a:ext cx="4501475" cy="4182100"/>
          </a:xfrm>
          <a:prstGeom prst="rect">
            <a:avLst/>
          </a:prstGeom>
          <a:noFill/>
          <a:ln>
            <a:noFill/>
          </a:ln>
        </p:spPr>
      </p:pic>
      <p:cxnSp>
        <p:nvCxnSpPr>
          <p:cNvPr id="146" name="Google Shape;146;p27"/>
          <p:cNvCxnSpPr/>
          <p:nvPr/>
        </p:nvCxnSpPr>
        <p:spPr>
          <a:xfrm>
            <a:off x="2646625" y="1016550"/>
            <a:ext cx="5105700" cy="0"/>
          </a:xfrm>
          <a:prstGeom prst="straightConnector1">
            <a:avLst/>
          </a:prstGeom>
          <a:noFill/>
          <a:ln cap="flat" cmpd="sng" w="9525">
            <a:solidFill>
              <a:srgbClr val="FF0000"/>
            </a:solidFill>
            <a:prstDash val="solid"/>
            <a:round/>
            <a:headEnd len="med" w="med" type="none"/>
            <a:tailEnd len="med" w="med" type="none"/>
          </a:ln>
        </p:spPr>
      </p:cxnSp>
      <p:cxnSp>
        <p:nvCxnSpPr>
          <p:cNvPr id="147" name="Google Shape;147;p27"/>
          <p:cNvCxnSpPr/>
          <p:nvPr/>
        </p:nvCxnSpPr>
        <p:spPr>
          <a:xfrm>
            <a:off x="2736833" y="4439250"/>
            <a:ext cx="5015400" cy="0"/>
          </a:xfrm>
          <a:prstGeom prst="straightConnector1">
            <a:avLst/>
          </a:prstGeom>
          <a:noFill/>
          <a:ln cap="flat" cmpd="sng" w="9525">
            <a:solidFill>
              <a:srgbClr val="FF0000"/>
            </a:solidFill>
            <a:prstDash val="solid"/>
            <a:round/>
            <a:headEnd len="med" w="med" type="none"/>
            <a:tailEnd len="med" w="med" type="none"/>
          </a:ln>
        </p:spPr>
      </p:cxnSp>
      <p:cxnSp>
        <p:nvCxnSpPr>
          <p:cNvPr id="148" name="Google Shape;148;p27"/>
          <p:cNvCxnSpPr/>
          <p:nvPr/>
        </p:nvCxnSpPr>
        <p:spPr>
          <a:xfrm rot="10800000">
            <a:off x="7752437" y="1016550"/>
            <a:ext cx="8700" cy="3432000"/>
          </a:xfrm>
          <a:prstGeom prst="straightConnector1">
            <a:avLst/>
          </a:prstGeom>
          <a:noFill/>
          <a:ln cap="flat" cmpd="sng" w="9525">
            <a:solidFill>
              <a:srgbClr val="FF0000"/>
            </a:solidFill>
            <a:prstDash val="solid"/>
            <a:round/>
            <a:headEnd len="med" w="med" type="none"/>
            <a:tailEnd len="med" w="med" type="none"/>
          </a:ln>
        </p:spPr>
      </p:cxnSp>
      <p:cxnSp>
        <p:nvCxnSpPr>
          <p:cNvPr id="149" name="Google Shape;149;p27"/>
          <p:cNvCxnSpPr/>
          <p:nvPr/>
        </p:nvCxnSpPr>
        <p:spPr>
          <a:xfrm>
            <a:off x="2741175" y="2378050"/>
            <a:ext cx="3340200" cy="0"/>
          </a:xfrm>
          <a:prstGeom prst="straightConnector1">
            <a:avLst/>
          </a:prstGeom>
          <a:noFill/>
          <a:ln cap="flat" cmpd="sng" w="9525">
            <a:solidFill>
              <a:srgbClr val="FF0000"/>
            </a:solidFill>
            <a:prstDash val="solid"/>
            <a:round/>
            <a:headEnd len="med" w="med" type="none"/>
            <a:tailEnd len="med" w="med" type="none"/>
          </a:ln>
        </p:spPr>
      </p:cxnSp>
      <p:cxnSp>
        <p:nvCxnSpPr>
          <p:cNvPr id="150" name="Google Shape;150;p27"/>
          <p:cNvCxnSpPr/>
          <p:nvPr/>
        </p:nvCxnSpPr>
        <p:spPr>
          <a:xfrm>
            <a:off x="2800188" y="4141134"/>
            <a:ext cx="3281400" cy="0"/>
          </a:xfrm>
          <a:prstGeom prst="straightConnector1">
            <a:avLst/>
          </a:prstGeom>
          <a:noFill/>
          <a:ln cap="flat" cmpd="sng" w="9525">
            <a:solidFill>
              <a:srgbClr val="FF0000"/>
            </a:solidFill>
            <a:prstDash val="solid"/>
            <a:round/>
            <a:headEnd len="med" w="med" type="none"/>
            <a:tailEnd len="med" w="med" type="none"/>
          </a:ln>
        </p:spPr>
      </p:cxnSp>
      <p:cxnSp>
        <p:nvCxnSpPr>
          <p:cNvPr id="151" name="Google Shape;151;p27"/>
          <p:cNvCxnSpPr/>
          <p:nvPr/>
        </p:nvCxnSpPr>
        <p:spPr>
          <a:xfrm rot="10800000">
            <a:off x="6081325" y="2378025"/>
            <a:ext cx="5700" cy="1767900"/>
          </a:xfrm>
          <a:prstGeom prst="straightConnector1">
            <a:avLst/>
          </a:prstGeom>
          <a:noFill/>
          <a:ln cap="flat" cmpd="sng" w="9525">
            <a:solidFill>
              <a:srgbClr val="FF0000"/>
            </a:solidFill>
            <a:prstDash val="solid"/>
            <a:round/>
            <a:headEnd len="med" w="med" type="none"/>
            <a:tailEnd len="med" w="med" type="none"/>
          </a:ln>
        </p:spPr>
      </p:cxnSp>
      <p:cxnSp>
        <p:nvCxnSpPr>
          <p:cNvPr id="152" name="Google Shape;152;p27"/>
          <p:cNvCxnSpPr/>
          <p:nvPr/>
        </p:nvCxnSpPr>
        <p:spPr>
          <a:xfrm>
            <a:off x="2684450" y="1328525"/>
            <a:ext cx="3331800" cy="0"/>
          </a:xfrm>
          <a:prstGeom prst="straightConnector1">
            <a:avLst/>
          </a:prstGeom>
          <a:noFill/>
          <a:ln cap="flat" cmpd="sng" w="9525">
            <a:solidFill>
              <a:srgbClr val="FF0000"/>
            </a:solidFill>
            <a:prstDash val="solid"/>
            <a:round/>
            <a:headEnd len="med" w="med" type="none"/>
            <a:tailEnd len="med" w="med" type="none"/>
          </a:ln>
        </p:spPr>
      </p:cxnSp>
      <p:cxnSp>
        <p:nvCxnSpPr>
          <p:cNvPr id="153" name="Google Shape;153;p27"/>
          <p:cNvCxnSpPr/>
          <p:nvPr/>
        </p:nvCxnSpPr>
        <p:spPr>
          <a:xfrm>
            <a:off x="2743317" y="2045203"/>
            <a:ext cx="3273300" cy="0"/>
          </a:xfrm>
          <a:prstGeom prst="straightConnector1">
            <a:avLst/>
          </a:prstGeom>
          <a:noFill/>
          <a:ln cap="flat" cmpd="sng" w="9525">
            <a:solidFill>
              <a:srgbClr val="FF0000"/>
            </a:solidFill>
            <a:prstDash val="solid"/>
            <a:round/>
            <a:headEnd len="med" w="med" type="none"/>
            <a:tailEnd len="med" w="med" type="none"/>
          </a:ln>
        </p:spPr>
      </p:cxnSp>
      <p:cxnSp>
        <p:nvCxnSpPr>
          <p:cNvPr id="154" name="Google Shape;154;p27"/>
          <p:cNvCxnSpPr/>
          <p:nvPr/>
        </p:nvCxnSpPr>
        <p:spPr>
          <a:xfrm rot="10800000">
            <a:off x="6016325" y="1328650"/>
            <a:ext cx="5700" cy="718500"/>
          </a:xfrm>
          <a:prstGeom prst="straightConnector1">
            <a:avLst/>
          </a:prstGeom>
          <a:noFill/>
          <a:ln cap="flat" cmpd="sng" w="9525">
            <a:solidFill>
              <a:srgbClr val="FF0000"/>
            </a:solidFill>
            <a:prstDash val="solid"/>
            <a:round/>
            <a:headEnd len="med" w="med" type="none"/>
            <a:tailEnd len="med" w="med" type="none"/>
          </a:ln>
        </p:spPr>
      </p:cxnSp>
      <p:cxnSp>
        <p:nvCxnSpPr>
          <p:cNvPr id="155" name="Google Shape;155;p27"/>
          <p:cNvCxnSpPr/>
          <p:nvPr/>
        </p:nvCxnSpPr>
        <p:spPr>
          <a:xfrm>
            <a:off x="7761376" y="2812975"/>
            <a:ext cx="306900" cy="0"/>
          </a:xfrm>
          <a:prstGeom prst="straightConnector1">
            <a:avLst/>
          </a:prstGeom>
          <a:noFill/>
          <a:ln cap="flat" cmpd="sng" w="9525">
            <a:solidFill>
              <a:srgbClr val="FF0000"/>
            </a:solidFill>
            <a:prstDash val="solid"/>
            <a:round/>
            <a:headEnd len="med" w="med" type="none"/>
            <a:tailEnd len="med" w="med" type="triangle"/>
          </a:ln>
        </p:spPr>
      </p:cxnSp>
      <p:cxnSp>
        <p:nvCxnSpPr>
          <p:cNvPr id="156" name="Google Shape;156;p27"/>
          <p:cNvCxnSpPr/>
          <p:nvPr/>
        </p:nvCxnSpPr>
        <p:spPr>
          <a:xfrm>
            <a:off x="6081399" y="3261975"/>
            <a:ext cx="262200" cy="0"/>
          </a:xfrm>
          <a:prstGeom prst="straightConnector1">
            <a:avLst/>
          </a:prstGeom>
          <a:noFill/>
          <a:ln cap="flat" cmpd="sng" w="9525">
            <a:solidFill>
              <a:srgbClr val="FF0000"/>
            </a:solidFill>
            <a:prstDash val="solid"/>
            <a:round/>
            <a:headEnd len="med" w="med" type="none"/>
            <a:tailEnd len="med" w="med" type="triangle"/>
          </a:ln>
        </p:spPr>
      </p:cxnSp>
      <p:cxnSp>
        <p:nvCxnSpPr>
          <p:cNvPr id="157" name="Google Shape;157;p27"/>
          <p:cNvCxnSpPr/>
          <p:nvPr/>
        </p:nvCxnSpPr>
        <p:spPr>
          <a:xfrm>
            <a:off x="6022025" y="1687900"/>
            <a:ext cx="321600" cy="0"/>
          </a:xfrm>
          <a:prstGeom prst="straightConnector1">
            <a:avLst/>
          </a:prstGeom>
          <a:noFill/>
          <a:ln cap="flat" cmpd="sng" w="9525">
            <a:solidFill>
              <a:srgbClr val="FF0000"/>
            </a:solidFill>
            <a:prstDash val="solid"/>
            <a:round/>
            <a:headEnd len="med" w="med" type="none"/>
            <a:tailEnd len="med" w="med" type="triangle"/>
          </a:ln>
        </p:spPr>
      </p:cxnSp>
      <p:sp>
        <p:nvSpPr>
          <p:cNvPr id="158" name="Google Shape;158;p27"/>
          <p:cNvSpPr txBox="1"/>
          <p:nvPr/>
        </p:nvSpPr>
        <p:spPr>
          <a:xfrm>
            <a:off x="6410774" y="1487788"/>
            <a:ext cx="135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Header</a:t>
            </a:r>
            <a:endParaRPr/>
          </a:p>
        </p:txBody>
      </p:sp>
      <p:sp>
        <p:nvSpPr>
          <p:cNvPr id="159" name="Google Shape;159;p27"/>
          <p:cNvSpPr txBox="1"/>
          <p:nvPr/>
        </p:nvSpPr>
        <p:spPr>
          <a:xfrm>
            <a:off x="8068264" y="2471038"/>
            <a:ext cx="1350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Container</a:t>
            </a:r>
            <a:endParaRPr/>
          </a:p>
          <a:p>
            <a:pPr indent="0" lvl="0" marL="0" rtl="0" algn="l">
              <a:spcBef>
                <a:spcPts val="0"/>
              </a:spcBef>
              <a:spcAft>
                <a:spcPts val="0"/>
              </a:spcAft>
              <a:buNone/>
            </a:pPr>
            <a:r>
              <a:rPr lang="en"/>
              <a:t>Whole</a:t>
            </a:r>
            <a:endParaRPr/>
          </a:p>
          <a:p>
            <a:pPr indent="0" lvl="0" marL="0" rtl="0" algn="l">
              <a:spcBef>
                <a:spcPts val="0"/>
              </a:spcBef>
              <a:spcAft>
                <a:spcPts val="0"/>
              </a:spcAft>
              <a:buNone/>
            </a:pPr>
            <a:r>
              <a:rPr lang="en"/>
              <a:t>Website</a:t>
            </a:r>
            <a:endParaRPr/>
          </a:p>
        </p:txBody>
      </p:sp>
      <p:sp>
        <p:nvSpPr>
          <p:cNvPr id="160" name="Google Shape;160;p27"/>
          <p:cNvSpPr txBox="1"/>
          <p:nvPr/>
        </p:nvSpPr>
        <p:spPr>
          <a:xfrm>
            <a:off x="6372710" y="3061863"/>
            <a:ext cx="135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Main Content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8"/>
          <p:cNvPicPr preferRelativeResize="0"/>
          <p:nvPr/>
        </p:nvPicPr>
        <p:blipFill>
          <a:blip r:embed="rId3">
            <a:alphaModFix/>
          </a:blip>
          <a:stretch>
            <a:fillRect/>
          </a:stretch>
        </p:blipFill>
        <p:spPr>
          <a:xfrm>
            <a:off x="286300" y="0"/>
            <a:ext cx="8571410" cy="4838699"/>
          </a:xfrm>
          <a:prstGeom prst="rect">
            <a:avLst/>
          </a:prstGeom>
          <a:noFill/>
          <a:ln>
            <a:noFill/>
          </a:ln>
        </p:spPr>
      </p:pic>
      <p:sp>
        <p:nvSpPr>
          <p:cNvPr id="166" name="Google Shape;166;p28"/>
          <p:cNvSpPr txBox="1"/>
          <p:nvPr/>
        </p:nvSpPr>
        <p:spPr>
          <a:xfrm>
            <a:off x="490600" y="3687500"/>
            <a:ext cx="4273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02124"/>
                </a:solidFill>
                <a:highlight>
                  <a:srgbClr val="FFFFFF"/>
                </a:highlight>
                <a:latin typeface="Roboto"/>
                <a:ea typeface="Roboto"/>
                <a:cs typeface="Roboto"/>
                <a:sym typeface="Roboto"/>
              </a:rPr>
              <a:t>An </a:t>
            </a:r>
            <a:r>
              <a:rPr b="1" lang="en">
                <a:solidFill>
                  <a:srgbClr val="202124"/>
                </a:solidFill>
                <a:highlight>
                  <a:srgbClr val="FFFFFF"/>
                </a:highlight>
                <a:latin typeface="Roboto"/>
                <a:ea typeface="Roboto"/>
                <a:cs typeface="Roboto"/>
                <a:sym typeface="Roboto"/>
              </a:rPr>
              <a:t>HTML document</a:t>
            </a:r>
            <a:r>
              <a:rPr lang="en">
                <a:solidFill>
                  <a:srgbClr val="202124"/>
                </a:solidFill>
                <a:highlight>
                  <a:srgbClr val="FFFFFF"/>
                </a:highlight>
                <a:latin typeface="Roboto"/>
                <a:ea typeface="Roboto"/>
                <a:cs typeface="Roboto"/>
                <a:sym typeface="Roboto"/>
              </a:rPr>
              <a:t> is a file containing Hypertext Markup Language, and its filename most often ends in the . </a:t>
            </a:r>
            <a:r>
              <a:rPr b="1" lang="en">
                <a:solidFill>
                  <a:srgbClr val="202124"/>
                </a:solidFill>
                <a:highlight>
                  <a:srgbClr val="FFFFFF"/>
                </a:highlight>
                <a:latin typeface="Roboto"/>
                <a:ea typeface="Roboto"/>
                <a:cs typeface="Roboto"/>
                <a:sym typeface="Roboto"/>
              </a:rPr>
              <a:t>html</a:t>
            </a:r>
            <a:r>
              <a:rPr lang="en">
                <a:solidFill>
                  <a:srgbClr val="202124"/>
                </a:solidFill>
                <a:highlight>
                  <a:srgbClr val="FFFFFF"/>
                </a:highlight>
                <a:latin typeface="Roboto"/>
                <a:ea typeface="Roboto"/>
                <a:cs typeface="Roboto"/>
                <a:sym typeface="Roboto"/>
              </a:rPr>
              <a:t> extension. An </a:t>
            </a:r>
            <a:r>
              <a:rPr b="1" lang="en">
                <a:solidFill>
                  <a:srgbClr val="202124"/>
                </a:solidFill>
                <a:highlight>
                  <a:srgbClr val="FFFFFF"/>
                </a:highlight>
                <a:latin typeface="Roboto"/>
                <a:ea typeface="Roboto"/>
                <a:cs typeface="Roboto"/>
                <a:sym typeface="Roboto"/>
              </a:rPr>
              <a:t>HTML document</a:t>
            </a:r>
            <a:r>
              <a:rPr lang="en">
                <a:solidFill>
                  <a:srgbClr val="202124"/>
                </a:solidFill>
                <a:highlight>
                  <a:srgbClr val="FFFFFF"/>
                </a:highlight>
                <a:latin typeface="Roboto"/>
                <a:ea typeface="Roboto"/>
                <a:cs typeface="Roboto"/>
                <a:sym typeface="Roboto"/>
              </a:rPr>
              <a:t> is a text </a:t>
            </a:r>
            <a:r>
              <a:rPr b="1" lang="en">
                <a:solidFill>
                  <a:srgbClr val="202124"/>
                </a:solidFill>
                <a:highlight>
                  <a:srgbClr val="FFFFFF"/>
                </a:highlight>
                <a:latin typeface="Roboto"/>
                <a:ea typeface="Roboto"/>
                <a:cs typeface="Roboto"/>
                <a:sym typeface="Roboto"/>
              </a:rPr>
              <a:t>document</a:t>
            </a:r>
            <a:r>
              <a:rPr lang="en">
                <a:solidFill>
                  <a:srgbClr val="202124"/>
                </a:solidFill>
                <a:highlight>
                  <a:srgbClr val="FFFFFF"/>
                </a:highlight>
                <a:latin typeface="Roboto"/>
                <a:ea typeface="Roboto"/>
                <a:cs typeface="Roboto"/>
                <a:sym typeface="Roboto"/>
              </a:rPr>
              <a:t> read in by a Web browser and then rendered on the screen.</a:t>
            </a:r>
            <a:endParaRPr sz="1600"/>
          </a:p>
        </p:txBody>
      </p:sp>
      <p:cxnSp>
        <p:nvCxnSpPr>
          <p:cNvPr id="167" name="Google Shape;167;p28"/>
          <p:cNvCxnSpPr/>
          <p:nvPr/>
        </p:nvCxnSpPr>
        <p:spPr>
          <a:xfrm>
            <a:off x="4535625" y="1711375"/>
            <a:ext cx="897900" cy="897900"/>
          </a:xfrm>
          <a:prstGeom prst="straightConnector1">
            <a:avLst/>
          </a:prstGeom>
          <a:noFill/>
          <a:ln cap="flat" cmpd="sng" w="9525">
            <a:solidFill>
              <a:schemeClr val="dk2"/>
            </a:solidFill>
            <a:prstDash val="solid"/>
            <a:round/>
            <a:headEnd len="med" w="med" type="none"/>
            <a:tailEnd len="med" w="med" type="triangle"/>
          </a:ln>
        </p:spPr>
      </p:cxnSp>
      <p:cxnSp>
        <p:nvCxnSpPr>
          <p:cNvPr id="168" name="Google Shape;168;p28"/>
          <p:cNvCxnSpPr/>
          <p:nvPr/>
        </p:nvCxnSpPr>
        <p:spPr>
          <a:xfrm>
            <a:off x="4039975" y="2637225"/>
            <a:ext cx="1169100" cy="795000"/>
          </a:xfrm>
          <a:prstGeom prst="straightConnector1">
            <a:avLst/>
          </a:prstGeom>
          <a:noFill/>
          <a:ln cap="flat" cmpd="sng" w="9525">
            <a:solidFill>
              <a:schemeClr val="dk2"/>
            </a:solidFill>
            <a:prstDash val="solid"/>
            <a:round/>
            <a:headEnd len="med" w="med" type="none"/>
            <a:tailEnd len="med" w="med" type="triangle"/>
          </a:ln>
        </p:spPr>
      </p:cxnSp>
      <p:cxnSp>
        <p:nvCxnSpPr>
          <p:cNvPr id="169" name="Google Shape;169;p28"/>
          <p:cNvCxnSpPr/>
          <p:nvPr/>
        </p:nvCxnSpPr>
        <p:spPr>
          <a:xfrm>
            <a:off x="1449525" y="2319250"/>
            <a:ext cx="3731100" cy="1618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nvSpPr>
        <p:spPr>
          <a:xfrm>
            <a:off x="418250" y="706725"/>
            <a:ext cx="8405700" cy="454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Times New Roman"/>
                <a:ea typeface="Times New Roman"/>
                <a:cs typeface="Times New Roman"/>
                <a:sym typeface="Times New Roman"/>
              </a:rPr>
              <a:t>HTML stands for Hyper Text Markup Language and it is the foundational structure for creating websites. All browsers( chrome, internet explorer, safari, firefox, etc)  are able to read HTML, CSS, JS, PHP and other code languages . Although each browser has different specifications when unpacking different code, most of them will read the basic HTML and CSS we will learn in class.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500">
                <a:solidFill>
                  <a:schemeClr val="dk1"/>
                </a:solidFill>
                <a:latin typeface="Times New Roman"/>
                <a:ea typeface="Times New Roman"/>
                <a:cs typeface="Times New Roman"/>
                <a:sym typeface="Times New Roman"/>
              </a:rPr>
              <a:t>Visit: </a:t>
            </a:r>
            <a:r>
              <a:rPr lang="en" sz="1500"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https://www.w3schools.com/html/html_intro.asp</a:t>
            </a:r>
            <a:r>
              <a:rPr lang="en" sz="1500">
                <a:solidFill>
                  <a:schemeClr val="dk1"/>
                </a:solidFill>
                <a:latin typeface="Times New Roman"/>
                <a:ea typeface="Times New Roman"/>
                <a:cs typeface="Times New Roman"/>
                <a:sym typeface="Times New Roman"/>
              </a:rPr>
              <a:t>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500">
                <a:solidFill>
                  <a:schemeClr val="dk1"/>
                </a:solidFill>
                <a:latin typeface="Times New Roman"/>
                <a:ea typeface="Times New Roman"/>
                <a:cs typeface="Times New Roman"/>
                <a:sym typeface="Times New Roman"/>
              </a:rPr>
              <a:t>For a basic HTML tutorial</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500">
                <a:solidFill>
                  <a:schemeClr val="dk1"/>
                </a:solidFill>
                <a:latin typeface="Times New Roman"/>
                <a:ea typeface="Times New Roman"/>
                <a:cs typeface="Times New Roman"/>
                <a:sym typeface="Times New Roman"/>
              </a:rPr>
              <a:t>Note: That all HTML is characterized by</a:t>
            </a:r>
            <a:r>
              <a:rPr lang="en" sz="1500">
                <a:solidFill>
                  <a:srgbClr val="0000FF"/>
                </a:solidFill>
                <a:latin typeface="Times New Roman"/>
                <a:ea typeface="Times New Roman"/>
                <a:cs typeface="Times New Roman"/>
                <a:sym typeface="Times New Roman"/>
              </a:rPr>
              <a:t>  </a:t>
            </a:r>
            <a:r>
              <a:rPr b="1" lang="en" sz="1700">
                <a:solidFill>
                  <a:srgbClr val="0000FF"/>
                </a:solidFill>
                <a:latin typeface="Times New Roman"/>
                <a:ea typeface="Times New Roman"/>
                <a:cs typeface="Times New Roman"/>
                <a:sym typeface="Times New Roman"/>
              </a:rPr>
              <a:t>&lt;</a:t>
            </a:r>
            <a:r>
              <a:rPr b="1" lang="en" sz="1700">
                <a:solidFill>
                  <a:srgbClr val="85200C"/>
                </a:solidFill>
                <a:latin typeface="Times New Roman"/>
                <a:ea typeface="Times New Roman"/>
                <a:cs typeface="Times New Roman"/>
                <a:sym typeface="Times New Roman"/>
              </a:rPr>
              <a:t>tags</a:t>
            </a:r>
            <a:r>
              <a:rPr b="1" lang="en" sz="1700">
                <a:solidFill>
                  <a:srgbClr val="0000FF"/>
                </a:solidFill>
                <a:latin typeface="Times New Roman"/>
                <a:ea typeface="Times New Roman"/>
                <a:cs typeface="Times New Roman"/>
                <a:sym typeface="Times New Roman"/>
              </a:rPr>
              <a:t>&gt;&lt;/</a:t>
            </a:r>
            <a:r>
              <a:rPr b="1" lang="en" sz="1700">
                <a:solidFill>
                  <a:srgbClr val="85200C"/>
                </a:solidFill>
                <a:latin typeface="Times New Roman"/>
                <a:ea typeface="Times New Roman"/>
                <a:cs typeface="Times New Roman"/>
                <a:sym typeface="Times New Roman"/>
              </a:rPr>
              <a:t>tags</a:t>
            </a:r>
            <a:r>
              <a:rPr b="1" lang="en" sz="1700">
                <a:solidFill>
                  <a:srgbClr val="0000FF"/>
                </a:solidFill>
                <a:latin typeface="Times New Roman"/>
                <a:ea typeface="Times New Roman"/>
                <a:cs typeface="Times New Roman"/>
                <a:sym typeface="Times New Roman"/>
              </a:rPr>
              <a:t>&gt;</a:t>
            </a:r>
            <a:endParaRPr b="1" sz="1700">
              <a:solidFill>
                <a:srgbClr val="0000FF"/>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700">
                <a:solidFill>
                  <a:srgbClr val="0000FF"/>
                </a:solidFill>
                <a:latin typeface="Times New Roman"/>
                <a:ea typeface="Times New Roman"/>
                <a:cs typeface="Times New Roman"/>
                <a:sym typeface="Times New Roman"/>
              </a:rPr>
              <a:t>&lt;</a:t>
            </a:r>
            <a:r>
              <a:rPr b="1" lang="en" sz="1700">
                <a:solidFill>
                  <a:srgbClr val="85200C"/>
                </a:solidFill>
                <a:latin typeface="Times New Roman"/>
                <a:ea typeface="Times New Roman"/>
                <a:cs typeface="Times New Roman"/>
                <a:sym typeface="Times New Roman"/>
              </a:rPr>
              <a:t>p</a:t>
            </a:r>
            <a:r>
              <a:rPr b="1" lang="en" sz="1700">
                <a:solidFill>
                  <a:srgbClr val="0000FF"/>
                </a:solidFill>
                <a:latin typeface="Times New Roman"/>
                <a:ea typeface="Times New Roman"/>
                <a:cs typeface="Times New Roman"/>
                <a:sym typeface="Times New Roman"/>
              </a:rPr>
              <a:t>&gt; </a:t>
            </a:r>
            <a:r>
              <a:rPr b="1" lang="en" sz="1700">
                <a:solidFill>
                  <a:srgbClr val="FF00FF"/>
                </a:solidFill>
                <a:latin typeface="Times New Roman"/>
                <a:ea typeface="Times New Roman"/>
                <a:cs typeface="Times New Roman"/>
                <a:sym typeface="Times New Roman"/>
              </a:rPr>
              <a:t>=</a:t>
            </a:r>
            <a:r>
              <a:rPr b="1" lang="en" sz="1700">
                <a:solidFill>
                  <a:srgbClr val="0000FF"/>
                </a:solidFill>
                <a:latin typeface="Times New Roman"/>
                <a:ea typeface="Times New Roman"/>
                <a:cs typeface="Times New Roman"/>
                <a:sym typeface="Times New Roman"/>
              </a:rPr>
              <a:t> </a:t>
            </a:r>
            <a:r>
              <a:rPr lang="en" sz="1700">
                <a:solidFill>
                  <a:schemeClr val="dk1"/>
                </a:solidFill>
                <a:latin typeface="Times New Roman"/>
                <a:ea typeface="Times New Roman"/>
                <a:cs typeface="Times New Roman"/>
                <a:sym typeface="Times New Roman"/>
              </a:rPr>
              <a:t>Opening </a:t>
            </a:r>
            <a:r>
              <a:rPr lang="en" sz="1700" u="sng">
                <a:solidFill>
                  <a:schemeClr val="dk1"/>
                </a:solidFill>
                <a:latin typeface="Times New Roman"/>
                <a:ea typeface="Times New Roman"/>
                <a:cs typeface="Times New Roman"/>
                <a:sym typeface="Times New Roman"/>
              </a:rPr>
              <a:t>p</a:t>
            </a:r>
            <a:r>
              <a:rPr lang="en" sz="1700">
                <a:solidFill>
                  <a:schemeClr val="dk1"/>
                </a:solidFill>
                <a:latin typeface="Times New Roman"/>
                <a:ea typeface="Times New Roman"/>
                <a:cs typeface="Times New Roman"/>
                <a:sym typeface="Times New Roman"/>
              </a:rPr>
              <a:t> tag, states the start of a paragraph.</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700">
                <a:solidFill>
                  <a:srgbClr val="0000FF"/>
                </a:solidFill>
                <a:latin typeface="Times New Roman"/>
                <a:ea typeface="Times New Roman"/>
                <a:cs typeface="Times New Roman"/>
                <a:sym typeface="Times New Roman"/>
              </a:rPr>
              <a:t>&lt;/</a:t>
            </a:r>
            <a:r>
              <a:rPr b="1" lang="en" sz="1700">
                <a:solidFill>
                  <a:srgbClr val="85200C"/>
                </a:solidFill>
                <a:latin typeface="Times New Roman"/>
                <a:ea typeface="Times New Roman"/>
                <a:cs typeface="Times New Roman"/>
                <a:sym typeface="Times New Roman"/>
              </a:rPr>
              <a:t>p</a:t>
            </a:r>
            <a:r>
              <a:rPr b="1" lang="en" sz="1700">
                <a:solidFill>
                  <a:srgbClr val="0000FF"/>
                </a:solidFill>
                <a:latin typeface="Times New Roman"/>
                <a:ea typeface="Times New Roman"/>
                <a:cs typeface="Times New Roman"/>
                <a:sym typeface="Times New Roman"/>
              </a:rPr>
              <a:t>&gt; </a:t>
            </a:r>
            <a:r>
              <a:rPr b="1" lang="en" sz="1700">
                <a:solidFill>
                  <a:srgbClr val="FF00FF"/>
                </a:solidFill>
                <a:latin typeface="Times New Roman"/>
                <a:ea typeface="Times New Roman"/>
                <a:cs typeface="Times New Roman"/>
                <a:sym typeface="Times New Roman"/>
              </a:rPr>
              <a:t>=</a:t>
            </a:r>
            <a:r>
              <a:rPr b="1" lang="en" sz="1700">
                <a:solidFill>
                  <a:srgbClr val="0000FF"/>
                </a:solidFill>
                <a:latin typeface="Times New Roman"/>
                <a:ea typeface="Times New Roman"/>
                <a:cs typeface="Times New Roman"/>
                <a:sym typeface="Times New Roman"/>
              </a:rPr>
              <a:t> </a:t>
            </a:r>
            <a:r>
              <a:rPr lang="en" sz="1700">
                <a:solidFill>
                  <a:schemeClr val="dk1"/>
                </a:solidFill>
                <a:latin typeface="Times New Roman"/>
                <a:ea typeface="Times New Roman"/>
                <a:cs typeface="Times New Roman"/>
                <a:sym typeface="Times New Roman"/>
              </a:rPr>
              <a:t>closing </a:t>
            </a:r>
            <a:r>
              <a:rPr lang="en" sz="1700" u="sng">
                <a:solidFill>
                  <a:schemeClr val="dk1"/>
                </a:solidFill>
                <a:latin typeface="Times New Roman"/>
                <a:ea typeface="Times New Roman"/>
                <a:cs typeface="Times New Roman"/>
                <a:sym typeface="Times New Roman"/>
              </a:rPr>
              <a:t>p</a:t>
            </a:r>
            <a:r>
              <a:rPr lang="en" sz="1700">
                <a:solidFill>
                  <a:schemeClr val="dk1"/>
                </a:solidFill>
                <a:latin typeface="Times New Roman"/>
                <a:ea typeface="Times New Roman"/>
                <a:cs typeface="Times New Roman"/>
                <a:sym typeface="Times New Roman"/>
              </a:rPr>
              <a:t> tag, states the end of a paragraph</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 sz="1700">
                <a:solidFill>
                  <a:srgbClr val="0000FF"/>
                </a:solidFill>
                <a:latin typeface="Times New Roman"/>
                <a:ea typeface="Times New Roman"/>
                <a:cs typeface="Times New Roman"/>
                <a:sym typeface="Times New Roman"/>
              </a:rPr>
              <a:t>&lt; </a:t>
            </a:r>
            <a:r>
              <a:rPr b="1" lang="en" sz="1700">
                <a:solidFill>
                  <a:srgbClr val="FF00FF"/>
                </a:solidFill>
                <a:latin typeface="Times New Roman"/>
                <a:ea typeface="Times New Roman"/>
                <a:cs typeface="Times New Roman"/>
                <a:sym typeface="Times New Roman"/>
              </a:rPr>
              <a:t>=</a:t>
            </a:r>
            <a:r>
              <a:rPr b="1" lang="en" sz="1700">
                <a:solidFill>
                  <a:srgbClr val="0000FF"/>
                </a:solidFill>
                <a:latin typeface="Times New Roman"/>
                <a:ea typeface="Times New Roman"/>
                <a:cs typeface="Times New Roman"/>
                <a:sym typeface="Times New Roman"/>
              </a:rPr>
              <a:t> </a:t>
            </a:r>
            <a:r>
              <a:rPr lang="en" sz="1700">
                <a:solidFill>
                  <a:schemeClr val="dk1"/>
                </a:solidFill>
                <a:latin typeface="Times New Roman"/>
                <a:ea typeface="Times New Roman"/>
                <a:cs typeface="Times New Roman"/>
                <a:sym typeface="Times New Roman"/>
              </a:rPr>
              <a:t>Starts an opening tag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700">
                <a:solidFill>
                  <a:srgbClr val="0000FF"/>
                </a:solidFill>
                <a:latin typeface="Times New Roman"/>
                <a:ea typeface="Times New Roman"/>
                <a:cs typeface="Times New Roman"/>
                <a:sym typeface="Times New Roman"/>
              </a:rPr>
              <a:t>&gt; </a:t>
            </a:r>
            <a:r>
              <a:rPr b="1" lang="en" sz="1700">
                <a:solidFill>
                  <a:srgbClr val="FF00FF"/>
                </a:solidFill>
                <a:latin typeface="Times New Roman"/>
                <a:ea typeface="Times New Roman"/>
                <a:cs typeface="Times New Roman"/>
                <a:sym typeface="Times New Roman"/>
              </a:rPr>
              <a:t>=</a:t>
            </a:r>
            <a:r>
              <a:rPr b="1" lang="en" sz="1700">
                <a:solidFill>
                  <a:srgbClr val="0000FF"/>
                </a:solidFill>
                <a:latin typeface="Times New Roman"/>
                <a:ea typeface="Times New Roman"/>
                <a:cs typeface="Times New Roman"/>
                <a:sym typeface="Times New Roman"/>
              </a:rPr>
              <a:t> </a:t>
            </a:r>
            <a:r>
              <a:rPr lang="en" sz="1700">
                <a:solidFill>
                  <a:schemeClr val="dk1"/>
                </a:solidFill>
                <a:latin typeface="Times New Roman"/>
                <a:ea typeface="Times New Roman"/>
                <a:cs typeface="Times New Roman"/>
                <a:sym typeface="Times New Roman"/>
              </a:rPr>
              <a:t>Ends an opening tag</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7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500">
                <a:solidFill>
                  <a:schemeClr val="dk1"/>
                </a:solidFill>
                <a:latin typeface="Times New Roman"/>
                <a:ea typeface="Times New Roman"/>
                <a:cs typeface="Times New Roman"/>
                <a:sym typeface="Times New Roman"/>
              </a:rPr>
              <a:t>Some tags are self closing like </a:t>
            </a:r>
            <a:r>
              <a:rPr b="1" lang="en" sz="1500">
                <a:solidFill>
                  <a:srgbClr val="0000CD"/>
                </a:solidFill>
                <a:latin typeface="Courier New"/>
                <a:ea typeface="Courier New"/>
                <a:cs typeface="Courier New"/>
                <a:sym typeface="Courier New"/>
              </a:rPr>
              <a:t>&lt;</a:t>
            </a:r>
            <a:r>
              <a:rPr b="1" lang="en" sz="1500">
                <a:solidFill>
                  <a:srgbClr val="A52A2A"/>
                </a:solidFill>
                <a:latin typeface="Courier New"/>
                <a:ea typeface="Courier New"/>
                <a:cs typeface="Courier New"/>
                <a:sym typeface="Courier New"/>
              </a:rPr>
              <a:t>!DOCTYPE</a:t>
            </a:r>
            <a:r>
              <a:rPr b="1" lang="en" sz="1500">
                <a:solidFill>
                  <a:srgbClr val="FF0000"/>
                </a:solidFill>
                <a:latin typeface="Courier New"/>
                <a:ea typeface="Courier New"/>
                <a:cs typeface="Courier New"/>
                <a:sym typeface="Courier New"/>
              </a:rPr>
              <a:t> html</a:t>
            </a:r>
            <a:r>
              <a:rPr b="1" lang="en" sz="1500">
                <a:solidFill>
                  <a:srgbClr val="0000CD"/>
                </a:solidFill>
                <a:latin typeface="Courier New"/>
                <a:ea typeface="Courier New"/>
                <a:cs typeface="Courier New"/>
                <a:sym typeface="Courier New"/>
              </a:rPr>
              <a:t>&gt; </a:t>
            </a:r>
            <a:r>
              <a:rPr lang="en" sz="1500">
                <a:solidFill>
                  <a:schemeClr val="dk1"/>
                </a:solidFill>
                <a:latin typeface="Times New Roman"/>
                <a:ea typeface="Times New Roman"/>
                <a:cs typeface="Times New Roman"/>
                <a:sym typeface="Times New Roman"/>
              </a:rPr>
              <a:t>which don’t require a closing tag and are stand alone. This is recognized by the browser as a statement of what type of file this is and it is placed at the start of any HTML document.</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nvSpPr>
        <p:spPr>
          <a:xfrm>
            <a:off x="295650" y="519225"/>
            <a:ext cx="8559900" cy="37404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!DOCTYPE</a:t>
            </a:r>
            <a:r>
              <a:rPr lang="en" sz="1200">
                <a:solidFill>
                  <a:srgbClr val="FF0000"/>
                </a:solidFill>
                <a:latin typeface="Times New Roman"/>
                <a:ea typeface="Times New Roman"/>
                <a:cs typeface="Times New Roman"/>
                <a:sym typeface="Times New Roman"/>
              </a:rPr>
              <a:t> html</a:t>
            </a:r>
            <a:r>
              <a:rPr lang="en" sz="1200">
                <a:solidFill>
                  <a:srgbClr val="0000CD"/>
                </a:solidFill>
                <a:latin typeface="Times New Roman"/>
                <a:ea typeface="Times New Roman"/>
                <a:cs typeface="Times New Roman"/>
                <a:sym typeface="Times New Roman"/>
              </a:rPr>
              <a:t>&gt; </a:t>
            </a:r>
            <a:endParaRPr sz="1200">
              <a:solidFill>
                <a:schemeClr val="dk1"/>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html</a:t>
            </a:r>
            <a:r>
              <a:rPr lang="en" sz="1200">
                <a:solidFill>
                  <a:srgbClr val="0000CD"/>
                </a:solidFill>
                <a:latin typeface="Times New Roman"/>
                <a:ea typeface="Times New Roman"/>
                <a:cs typeface="Times New Roman"/>
                <a:sym typeface="Times New Roman"/>
              </a:rPr>
              <a:t>&gt;</a:t>
            </a:r>
            <a:endParaRPr sz="1200">
              <a:solidFill>
                <a:srgbClr val="0000CD"/>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head</a:t>
            </a:r>
            <a:r>
              <a:rPr lang="en" sz="1200">
                <a:solidFill>
                  <a:srgbClr val="0000CD"/>
                </a:solidFill>
                <a:latin typeface="Times New Roman"/>
                <a:ea typeface="Times New Roman"/>
                <a:cs typeface="Times New Roman"/>
                <a:sym typeface="Times New Roman"/>
              </a:rPr>
              <a:t>&gt;</a:t>
            </a:r>
            <a:br>
              <a:rPr lang="en" sz="1200">
                <a:solidFill>
                  <a:srgbClr val="0000CD"/>
                </a:solidFill>
                <a:latin typeface="Times New Roman"/>
                <a:ea typeface="Times New Roman"/>
                <a:cs typeface="Times New Roman"/>
                <a:sym typeface="Times New Roman"/>
              </a:rPr>
            </a:b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title</a:t>
            </a:r>
            <a:r>
              <a:rPr lang="en" sz="1200">
                <a:solidFill>
                  <a:srgbClr val="0000CD"/>
                </a:solidFill>
                <a:latin typeface="Times New Roman"/>
                <a:ea typeface="Times New Roman"/>
                <a:cs typeface="Times New Roman"/>
                <a:sym typeface="Times New Roman"/>
              </a:rPr>
              <a:t>&gt;</a:t>
            </a:r>
            <a:r>
              <a:rPr lang="en" sz="1200">
                <a:solidFill>
                  <a:schemeClr val="dk1"/>
                </a:solidFill>
                <a:latin typeface="Times New Roman"/>
                <a:ea typeface="Times New Roman"/>
                <a:cs typeface="Times New Roman"/>
                <a:sym typeface="Times New Roman"/>
              </a:rPr>
              <a:t>HTML Tutorial</a:t>
            </a: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/title</a:t>
            </a:r>
            <a:r>
              <a:rPr lang="en" sz="1200">
                <a:solidFill>
                  <a:srgbClr val="0000CD"/>
                </a:solidFill>
                <a:latin typeface="Times New Roman"/>
                <a:ea typeface="Times New Roman"/>
                <a:cs typeface="Times New Roman"/>
                <a:sym typeface="Times New Roman"/>
              </a:rPr>
              <a:t>&gt;</a:t>
            </a:r>
            <a:br>
              <a:rPr lang="en" sz="1200">
                <a:solidFill>
                  <a:srgbClr val="0000CD"/>
                </a:solidFill>
                <a:latin typeface="Times New Roman"/>
                <a:ea typeface="Times New Roman"/>
                <a:cs typeface="Times New Roman"/>
                <a:sym typeface="Times New Roman"/>
              </a:rPr>
            </a:b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/head</a:t>
            </a:r>
            <a:r>
              <a:rPr lang="en" sz="1200">
                <a:solidFill>
                  <a:srgbClr val="0000CD"/>
                </a:solidFill>
                <a:latin typeface="Times New Roman"/>
                <a:ea typeface="Times New Roman"/>
                <a:cs typeface="Times New Roman"/>
                <a:sym typeface="Times New Roman"/>
              </a:rPr>
              <a:t>&gt;</a:t>
            </a:r>
            <a:endParaRPr sz="1200">
              <a:solidFill>
                <a:schemeClr val="dk1"/>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body</a:t>
            </a:r>
            <a:r>
              <a:rPr lang="en" sz="1200">
                <a:solidFill>
                  <a:srgbClr val="0000CD"/>
                </a:solidFill>
                <a:latin typeface="Times New Roman"/>
                <a:ea typeface="Times New Roman"/>
                <a:cs typeface="Times New Roman"/>
                <a:sym typeface="Times New Roman"/>
              </a:rPr>
              <a:t>&gt;</a:t>
            </a:r>
            <a:endParaRPr sz="1200">
              <a:solidFill>
                <a:schemeClr val="dk1"/>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h1</a:t>
            </a:r>
            <a:r>
              <a:rPr lang="en" sz="1200">
                <a:solidFill>
                  <a:srgbClr val="0000CD"/>
                </a:solidFill>
                <a:latin typeface="Times New Roman"/>
                <a:ea typeface="Times New Roman"/>
                <a:cs typeface="Times New Roman"/>
                <a:sym typeface="Times New Roman"/>
              </a:rPr>
              <a:t>&gt;</a:t>
            </a:r>
            <a:r>
              <a:rPr lang="en" sz="1200">
                <a:solidFill>
                  <a:schemeClr val="dk1"/>
                </a:solidFill>
                <a:latin typeface="Times New Roman"/>
                <a:ea typeface="Times New Roman"/>
                <a:cs typeface="Times New Roman"/>
                <a:sym typeface="Times New Roman"/>
              </a:rPr>
              <a:t>This is a heading</a:t>
            </a: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/h1</a:t>
            </a:r>
            <a:r>
              <a:rPr lang="en" sz="1200">
                <a:solidFill>
                  <a:srgbClr val="0000CD"/>
                </a:solidFill>
                <a:latin typeface="Times New Roman"/>
                <a:ea typeface="Times New Roman"/>
                <a:cs typeface="Times New Roman"/>
                <a:sym typeface="Times New Roman"/>
              </a:rPr>
              <a:t>&gt;</a:t>
            </a:r>
            <a:br>
              <a:rPr lang="en" sz="1200">
                <a:solidFill>
                  <a:srgbClr val="0000CD"/>
                </a:solidFill>
                <a:latin typeface="Times New Roman"/>
                <a:ea typeface="Times New Roman"/>
                <a:cs typeface="Times New Roman"/>
                <a:sym typeface="Times New Roman"/>
              </a:rPr>
            </a:b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p</a:t>
            </a:r>
            <a:r>
              <a:rPr lang="en" sz="1200">
                <a:solidFill>
                  <a:srgbClr val="0000CD"/>
                </a:solidFill>
                <a:latin typeface="Times New Roman"/>
                <a:ea typeface="Times New Roman"/>
                <a:cs typeface="Times New Roman"/>
                <a:sym typeface="Times New Roman"/>
              </a:rPr>
              <a:t>&gt;</a:t>
            </a:r>
            <a:r>
              <a:rPr lang="en" sz="1200">
                <a:solidFill>
                  <a:schemeClr val="dk1"/>
                </a:solidFill>
                <a:latin typeface="Times New Roman"/>
                <a:ea typeface="Times New Roman"/>
                <a:cs typeface="Times New Roman"/>
                <a:sym typeface="Times New Roman"/>
              </a:rPr>
              <a:t>This is a paragraph.</a:t>
            </a: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/p</a:t>
            </a:r>
            <a:r>
              <a:rPr lang="en" sz="1200">
                <a:solidFill>
                  <a:srgbClr val="0000CD"/>
                </a:solidFill>
                <a:latin typeface="Times New Roman"/>
                <a:ea typeface="Times New Roman"/>
                <a:cs typeface="Times New Roman"/>
                <a:sym typeface="Times New Roman"/>
              </a:rPr>
              <a:t>&gt;</a:t>
            </a:r>
            <a:endParaRPr sz="1200">
              <a:solidFill>
                <a:schemeClr val="dk1"/>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/body</a:t>
            </a:r>
            <a:r>
              <a:rPr lang="en" sz="1200">
                <a:solidFill>
                  <a:srgbClr val="0000CD"/>
                </a:solidFill>
                <a:latin typeface="Times New Roman"/>
                <a:ea typeface="Times New Roman"/>
                <a:cs typeface="Times New Roman"/>
                <a:sym typeface="Times New Roman"/>
              </a:rPr>
              <a:t>&gt;</a:t>
            </a:r>
            <a:endParaRPr sz="1200">
              <a:solidFill>
                <a:schemeClr val="dk1"/>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&lt;</a:t>
            </a:r>
            <a:r>
              <a:rPr lang="en" sz="1200">
                <a:solidFill>
                  <a:srgbClr val="A52A2A"/>
                </a:solidFill>
                <a:latin typeface="Times New Roman"/>
                <a:ea typeface="Times New Roman"/>
                <a:cs typeface="Times New Roman"/>
                <a:sym typeface="Times New Roman"/>
              </a:rPr>
              <a:t>/html</a:t>
            </a:r>
            <a:r>
              <a:rPr lang="en" sz="1200">
                <a:solidFill>
                  <a:schemeClr val="dk1"/>
                </a:solidFill>
                <a:latin typeface="Times New Roman"/>
                <a:ea typeface="Times New Roman"/>
                <a:cs typeface="Times New Roman"/>
                <a:sym typeface="Times New Roman"/>
              </a:rPr>
              <a:t> </a:t>
            </a:r>
            <a:r>
              <a:rPr lang="en" sz="1200">
                <a:solidFill>
                  <a:srgbClr val="0000CD"/>
                </a:solidFill>
                <a:latin typeface="Times New Roman"/>
                <a:ea typeface="Times New Roman"/>
                <a:cs typeface="Times New Roman"/>
                <a:sym typeface="Times New Roman"/>
              </a:rPr>
              <a:t>&gt;</a:t>
            </a:r>
            <a:endParaRPr sz="1200">
              <a:solidFill>
                <a:srgbClr val="0000CD"/>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Notice that all HTML tags have </a:t>
            </a:r>
            <a:r>
              <a:rPr lang="en" sz="1200">
                <a:solidFill>
                  <a:srgbClr val="FF0000"/>
                </a:solidFill>
                <a:latin typeface="Times New Roman"/>
                <a:ea typeface="Times New Roman"/>
                <a:cs typeface="Times New Roman"/>
                <a:sym typeface="Times New Roman"/>
              </a:rPr>
              <a:t>&lt;&gt;</a:t>
            </a:r>
            <a:r>
              <a:rPr lang="en" sz="1200">
                <a:solidFill>
                  <a:srgbClr val="0000CD"/>
                </a:solidFill>
                <a:latin typeface="Times New Roman"/>
                <a:ea typeface="Times New Roman"/>
                <a:cs typeface="Times New Roman"/>
                <a:sym typeface="Times New Roman"/>
              </a:rPr>
              <a:t> for opening tags and </a:t>
            </a:r>
            <a:r>
              <a:rPr lang="en" sz="1200">
                <a:solidFill>
                  <a:srgbClr val="FF0000"/>
                </a:solidFill>
                <a:latin typeface="Times New Roman"/>
                <a:ea typeface="Times New Roman"/>
                <a:cs typeface="Times New Roman"/>
                <a:sym typeface="Times New Roman"/>
              </a:rPr>
              <a:t>&lt;/&gt;</a:t>
            </a:r>
            <a:r>
              <a:rPr lang="en" sz="1200">
                <a:solidFill>
                  <a:srgbClr val="0000CD"/>
                </a:solidFill>
                <a:latin typeface="Times New Roman"/>
                <a:ea typeface="Times New Roman"/>
                <a:cs typeface="Times New Roman"/>
                <a:sym typeface="Times New Roman"/>
              </a:rPr>
              <a:t> for closing</a:t>
            </a:r>
            <a:endParaRPr sz="1200">
              <a:solidFill>
                <a:srgbClr val="0000CD"/>
              </a:solidFill>
              <a:latin typeface="Times New Roman"/>
              <a:ea typeface="Times New Roman"/>
              <a:cs typeface="Times New Roman"/>
              <a:sym typeface="Times New Roman"/>
            </a:endParaRPr>
          </a:p>
          <a:p>
            <a:pPr indent="0" lvl="0" marL="0" rtl="0" algn="ctr">
              <a:spcBef>
                <a:spcPts val="1000"/>
              </a:spcBef>
              <a:spcAft>
                <a:spcPts val="0"/>
              </a:spcAft>
              <a:buNone/>
            </a:pPr>
            <a:r>
              <a:rPr lang="en" sz="1200">
                <a:solidFill>
                  <a:srgbClr val="0000CD"/>
                </a:solidFill>
                <a:latin typeface="Times New Roman"/>
                <a:ea typeface="Times New Roman"/>
                <a:cs typeface="Times New Roman"/>
                <a:sym typeface="Times New Roman"/>
              </a:rPr>
              <a:t>for exp  &lt;</a:t>
            </a:r>
            <a:r>
              <a:rPr lang="en" sz="1200">
                <a:solidFill>
                  <a:srgbClr val="A52A2A"/>
                </a:solidFill>
                <a:latin typeface="Times New Roman"/>
                <a:ea typeface="Times New Roman"/>
                <a:cs typeface="Times New Roman"/>
                <a:sym typeface="Times New Roman"/>
              </a:rPr>
              <a:t>title</a:t>
            </a:r>
            <a:r>
              <a:rPr lang="en" sz="1200">
                <a:solidFill>
                  <a:srgbClr val="0000CD"/>
                </a:solidFill>
                <a:latin typeface="Times New Roman"/>
                <a:ea typeface="Times New Roman"/>
                <a:cs typeface="Times New Roman"/>
                <a:sym typeface="Times New Roman"/>
              </a:rPr>
              <a:t>&gt;&lt;</a:t>
            </a:r>
            <a:r>
              <a:rPr lang="en" sz="1200">
                <a:solidFill>
                  <a:srgbClr val="A52A2A"/>
                </a:solidFill>
                <a:latin typeface="Times New Roman"/>
                <a:ea typeface="Times New Roman"/>
                <a:cs typeface="Times New Roman"/>
                <a:sym typeface="Times New Roman"/>
              </a:rPr>
              <a:t>/title</a:t>
            </a:r>
            <a:r>
              <a:rPr lang="en" sz="1200">
                <a:solidFill>
                  <a:srgbClr val="0000CD"/>
                </a:solidFill>
                <a:latin typeface="Times New Roman"/>
                <a:ea typeface="Times New Roman"/>
                <a:cs typeface="Times New Roman"/>
                <a:sym typeface="Times New Roman"/>
              </a:rPr>
              <a:t>&gt; or &lt;</a:t>
            </a:r>
            <a:r>
              <a:rPr lang="en" sz="1200">
                <a:solidFill>
                  <a:srgbClr val="A52A2A"/>
                </a:solidFill>
                <a:latin typeface="Times New Roman"/>
                <a:ea typeface="Times New Roman"/>
                <a:cs typeface="Times New Roman"/>
                <a:sym typeface="Times New Roman"/>
              </a:rPr>
              <a:t>p</a:t>
            </a:r>
            <a:r>
              <a:rPr lang="en" sz="1200">
                <a:solidFill>
                  <a:srgbClr val="0000CD"/>
                </a:solidFill>
                <a:latin typeface="Times New Roman"/>
                <a:ea typeface="Times New Roman"/>
                <a:cs typeface="Times New Roman"/>
                <a:sym typeface="Times New Roman"/>
              </a:rPr>
              <a:t>&gt;&lt;</a:t>
            </a:r>
            <a:r>
              <a:rPr lang="en" sz="1200">
                <a:solidFill>
                  <a:srgbClr val="A52A2A"/>
                </a:solidFill>
                <a:latin typeface="Times New Roman"/>
                <a:ea typeface="Times New Roman"/>
                <a:cs typeface="Times New Roman"/>
                <a:sym typeface="Times New Roman"/>
              </a:rPr>
              <a:t>/p</a:t>
            </a:r>
            <a:r>
              <a:rPr lang="en" sz="1200">
                <a:solidFill>
                  <a:srgbClr val="0000CD"/>
                </a:solidFill>
                <a:latin typeface="Times New Roman"/>
                <a:ea typeface="Times New Roman"/>
                <a:cs typeface="Times New Roman"/>
                <a:sym typeface="Times New Roman"/>
              </a:rPr>
              <a:t>&gt;</a:t>
            </a:r>
            <a:endParaRPr sz="1200">
              <a:solidFill>
                <a:srgbClr val="0000CD"/>
              </a:solidFill>
              <a:latin typeface="Times New Roman"/>
              <a:ea typeface="Times New Roman"/>
              <a:cs typeface="Times New Roman"/>
              <a:sym typeface="Times New Roman"/>
            </a:endParaRPr>
          </a:p>
          <a:p>
            <a:pPr indent="0" lvl="0" marL="0" rtl="0" algn="ctr">
              <a:spcBef>
                <a:spcPts val="1000"/>
              </a:spcBef>
              <a:spcAft>
                <a:spcPts val="1000"/>
              </a:spcAft>
              <a:buNone/>
            </a:pPr>
            <a:r>
              <a:rPr lang="en" sz="1200">
                <a:solidFill>
                  <a:srgbClr val="0000CD"/>
                </a:solidFill>
                <a:latin typeface="Times New Roman"/>
                <a:ea typeface="Times New Roman"/>
                <a:cs typeface="Times New Roman"/>
                <a:sym typeface="Times New Roman"/>
              </a:rPr>
              <a:t>except for &lt;</a:t>
            </a:r>
            <a:r>
              <a:rPr lang="en" sz="1200">
                <a:solidFill>
                  <a:srgbClr val="A52A2A"/>
                </a:solidFill>
                <a:latin typeface="Times New Roman"/>
                <a:ea typeface="Times New Roman"/>
                <a:cs typeface="Times New Roman"/>
                <a:sym typeface="Times New Roman"/>
              </a:rPr>
              <a:t>!DOCTYPE</a:t>
            </a:r>
            <a:r>
              <a:rPr lang="en" sz="1200">
                <a:solidFill>
                  <a:srgbClr val="FF0000"/>
                </a:solidFill>
                <a:latin typeface="Times New Roman"/>
                <a:ea typeface="Times New Roman"/>
                <a:cs typeface="Times New Roman"/>
                <a:sym typeface="Times New Roman"/>
              </a:rPr>
              <a:t> html</a:t>
            </a:r>
            <a:r>
              <a:rPr lang="en" sz="1200">
                <a:solidFill>
                  <a:srgbClr val="0000CD"/>
                </a:solidFill>
                <a:latin typeface="Times New Roman"/>
                <a:ea typeface="Times New Roman"/>
                <a:cs typeface="Times New Roman"/>
                <a:sym typeface="Times New Roman"/>
              </a:rPr>
              <a:t>&gt; which is a self closing tag</a:t>
            </a:r>
            <a:endParaRPr sz="1200">
              <a:solidFill>
                <a:srgbClr val="0000CD"/>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