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 name="Shape 36"/>
        <p:cNvGrpSpPr/>
        <p:nvPr/>
      </p:nvGrpSpPr>
      <p:grpSpPr>
        <a:xfrm>
          <a:off x="0" y="0"/>
          <a:ext cx="0" cy="0"/>
          <a:chOff x="0" y="0"/>
          <a:chExt cx="0" cy="0"/>
        </a:xfrm>
      </p:grpSpPr>
      <p:sp>
        <p:nvSpPr>
          <p:cNvPr id="37" name="Google Shape;37;g18a75eafe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 name="Google Shape;38;g18a75eafe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 name="Shape 43"/>
        <p:cNvGrpSpPr/>
        <p:nvPr/>
      </p:nvGrpSpPr>
      <p:grpSpPr>
        <a:xfrm>
          <a:off x="0" y="0"/>
          <a:ext cx="0" cy="0"/>
          <a:chOff x="0" y="0"/>
          <a:chExt cx="0" cy="0"/>
        </a:xfrm>
      </p:grpSpPr>
      <p:sp>
        <p:nvSpPr>
          <p:cNvPr id="44" name="Google Shape;44;ga3a26df71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 name="Google Shape;45;ga3a26df7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18a75eafe2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18a75eafe2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18a75eafe2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18a75eafe2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18a75eafe2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18a75eafe2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18a75eafe2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18a75eafe2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a3a26df7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a3a26df7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a3a26df71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a3a26df71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a3a26df71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a3a26df71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a3a26df71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a3a26df71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a3a26df71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a3a26df71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a3a26df71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a3a26df71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a3a26df71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a3a26df71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a3a26df71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a3a26df71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image" Target="../media/image9.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www.arcsoft.com/topics/photostudio-darkroom/raw-jpeg.html" TargetMode="External"/><Relationship Id="rId4" Type="http://schemas.openxmlformats.org/officeDocument/2006/relationships/image" Target="../media/image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7.png"/><Relationship Id="rId4" Type="http://schemas.openxmlformats.org/officeDocument/2006/relationships/hyperlink" Target="http://www.microscope-microscope.org/imaging/image-resolution.htm"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sp>
        <p:nvSpPr>
          <p:cNvPr id="34" name="Google Shape;34;p8"/>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What Is A File Format?</a:t>
            </a:r>
            <a:endParaRPr/>
          </a:p>
        </p:txBody>
      </p:sp>
      <p:sp>
        <p:nvSpPr>
          <p:cNvPr id="35" name="Google Shape;35;p8"/>
          <p:cNvSpPr txBox="1"/>
          <p:nvPr>
            <p:ph idx="1" type="subTitle"/>
          </p:nvPr>
        </p:nvSpPr>
        <p:spPr>
          <a:xfrm>
            <a:off x="685800" y="2840045"/>
            <a:ext cx="7772400" cy="184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Digital Art and Photography</a:t>
            </a:r>
            <a:endParaRPr/>
          </a:p>
          <a:p>
            <a:pPr indent="0" lvl="0" marL="0" rtl="0" algn="ctr">
              <a:spcBef>
                <a:spcPts val="0"/>
              </a:spcBef>
              <a:spcAft>
                <a:spcPts val="0"/>
              </a:spcAft>
              <a:buNone/>
            </a:pPr>
            <a:r>
              <a:rPr lang="en" sz="1800"/>
              <a:t>This presentation addresses the following Print Ed Competencies: </a:t>
            </a:r>
            <a:endParaRPr sz="1800"/>
          </a:p>
          <a:p>
            <a:pPr indent="0" lvl="0" marL="0" rtl="0" algn="ctr">
              <a:spcBef>
                <a:spcPts val="0"/>
              </a:spcBef>
              <a:spcAft>
                <a:spcPts val="0"/>
              </a:spcAft>
              <a:buNone/>
            </a:pPr>
            <a:r>
              <a:rPr lang="en" sz="1800"/>
              <a:t>IGC C1, 3, 5, 7</a:t>
            </a:r>
            <a:endParaRPr sz="18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 name="Shape 39"/>
        <p:cNvGrpSpPr/>
        <p:nvPr/>
      </p:nvGrpSpPr>
      <p:grpSpPr>
        <a:xfrm>
          <a:off x="0" y="0"/>
          <a:ext cx="0" cy="0"/>
          <a:chOff x="0" y="0"/>
          <a:chExt cx="0" cy="0"/>
        </a:xfrm>
      </p:grpSpPr>
      <p:sp>
        <p:nvSpPr>
          <p:cNvPr id="40" name="Google Shape;40;p9"/>
          <p:cNvSpPr txBox="1"/>
          <p:nvPr>
            <p:ph type="title"/>
          </p:nvPr>
        </p:nvSpPr>
        <p:spPr>
          <a:xfrm>
            <a:off x="4267125" y="205975"/>
            <a:ext cx="441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Words To Know</a:t>
            </a:r>
            <a:endParaRPr/>
          </a:p>
        </p:txBody>
      </p:sp>
      <p:sp>
        <p:nvSpPr>
          <p:cNvPr id="41" name="Google Shape;41;p9"/>
          <p:cNvSpPr txBox="1"/>
          <p:nvPr>
            <p:ph idx="1" type="body"/>
          </p:nvPr>
        </p:nvSpPr>
        <p:spPr>
          <a:xfrm>
            <a:off x="4267125" y="1129325"/>
            <a:ext cx="45060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sz="1700"/>
              <a:t>Pixel</a:t>
            </a:r>
            <a:r>
              <a:rPr lang="en" sz="1700"/>
              <a:t> - A Tiny square of color that is produced by an electronic device. When a group of these squares are tiled together, They form a picture. Think of a mosaic Design</a:t>
            </a:r>
            <a:endParaRPr sz="1700"/>
          </a:p>
          <a:p>
            <a:pPr indent="0" lvl="0" marL="0" rtl="0" algn="l">
              <a:spcBef>
                <a:spcPts val="600"/>
              </a:spcBef>
              <a:spcAft>
                <a:spcPts val="0"/>
              </a:spcAft>
              <a:buNone/>
            </a:pPr>
            <a:r>
              <a:t/>
            </a:r>
            <a:endParaRPr sz="1700"/>
          </a:p>
          <a:p>
            <a:pPr indent="0" lvl="0" marL="0" rtl="0" algn="l">
              <a:spcBef>
                <a:spcPts val="600"/>
              </a:spcBef>
              <a:spcAft>
                <a:spcPts val="0"/>
              </a:spcAft>
              <a:buNone/>
            </a:pPr>
            <a:r>
              <a:rPr b="1" lang="en" sz="1700"/>
              <a:t>Why do we have them?</a:t>
            </a:r>
            <a:r>
              <a:rPr lang="en" sz="1700"/>
              <a:t> - An electronic device, computers, cell phones, .etc all communicate with numbers and that is the only way that they can describe color. Each shade of each color that you see on your screen is assigned a number and that color is contained in a little square space or pixel.</a:t>
            </a:r>
            <a:endParaRPr sz="1700"/>
          </a:p>
        </p:txBody>
      </p:sp>
      <p:pic>
        <p:nvPicPr>
          <p:cNvPr descr="Screen Shot 2016-11-02 at 10.23.56 AM.png" id="42" name="Google Shape;42;p9"/>
          <p:cNvPicPr preferRelativeResize="0"/>
          <p:nvPr/>
        </p:nvPicPr>
        <p:blipFill>
          <a:blip r:embed="rId3">
            <a:alphaModFix/>
          </a:blip>
          <a:stretch>
            <a:fillRect/>
          </a:stretch>
        </p:blipFill>
        <p:spPr>
          <a:xfrm>
            <a:off x="249700" y="271325"/>
            <a:ext cx="3785300" cy="46008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 name="Shape 46"/>
        <p:cNvGrpSpPr/>
        <p:nvPr/>
      </p:nvGrpSpPr>
      <p:grpSpPr>
        <a:xfrm>
          <a:off x="0" y="0"/>
          <a:ext cx="0" cy="0"/>
          <a:chOff x="0" y="0"/>
          <a:chExt cx="0" cy="0"/>
        </a:xfrm>
      </p:grpSpPr>
      <p:sp>
        <p:nvSpPr>
          <p:cNvPr id="47" name="Google Shape;47;p1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Raster Files Vs Vector Files</a:t>
            </a:r>
            <a:endParaRPr/>
          </a:p>
        </p:txBody>
      </p:sp>
      <p:sp>
        <p:nvSpPr>
          <p:cNvPr id="48" name="Google Shape;48;p10"/>
          <p:cNvSpPr txBox="1"/>
          <p:nvPr>
            <p:ph idx="1" type="body"/>
          </p:nvPr>
        </p:nvSpPr>
        <p:spPr>
          <a:xfrm>
            <a:off x="457200" y="1063375"/>
            <a:ext cx="3047700" cy="3723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1800"/>
              <a:t>Raster files are made up pixels. Photographic images and converted vector files all fall into this category. The resolution of a raster file dictates its size and flexibility. </a:t>
            </a:r>
            <a:endParaRPr sz="1800"/>
          </a:p>
        </p:txBody>
      </p:sp>
      <p:pic>
        <p:nvPicPr>
          <p:cNvPr descr="pixelate.jpg" id="49" name="Google Shape;49;p10"/>
          <p:cNvPicPr preferRelativeResize="0"/>
          <p:nvPr/>
        </p:nvPicPr>
        <p:blipFill>
          <a:blip r:embed="rId3">
            <a:alphaModFix/>
          </a:blip>
          <a:stretch>
            <a:fillRect/>
          </a:stretch>
        </p:blipFill>
        <p:spPr>
          <a:xfrm>
            <a:off x="3733800" y="1318100"/>
            <a:ext cx="4953000" cy="2381250"/>
          </a:xfrm>
          <a:prstGeom prst="rect">
            <a:avLst/>
          </a:prstGeom>
          <a:noFill/>
          <a:ln>
            <a:noFill/>
          </a:ln>
        </p:spPr>
      </p:pic>
      <p:sp>
        <p:nvSpPr>
          <p:cNvPr id="50" name="Google Shape;50;p10"/>
          <p:cNvSpPr txBox="1"/>
          <p:nvPr/>
        </p:nvSpPr>
        <p:spPr>
          <a:xfrm>
            <a:off x="3733800" y="3844125"/>
            <a:ext cx="2408700" cy="99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Raster file viewed at best resolution and physical size.</a:t>
            </a:r>
            <a:endParaRPr/>
          </a:p>
        </p:txBody>
      </p:sp>
      <p:sp>
        <p:nvSpPr>
          <p:cNvPr id="51" name="Google Shape;51;p10"/>
          <p:cNvSpPr txBox="1"/>
          <p:nvPr/>
        </p:nvSpPr>
        <p:spPr>
          <a:xfrm>
            <a:off x="6278100" y="3844125"/>
            <a:ext cx="2408700" cy="99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This is what happens when you view a raster file at a physical size that is too big for its resolution.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Words To Know</a:t>
            </a:r>
            <a:endParaRPr/>
          </a:p>
        </p:txBody>
      </p:sp>
      <p:sp>
        <p:nvSpPr>
          <p:cNvPr id="57" name="Google Shape;57;p11"/>
          <p:cNvSpPr txBox="1"/>
          <p:nvPr>
            <p:ph idx="1" type="body"/>
          </p:nvPr>
        </p:nvSpPr>
        <p:spPr>
          <a:xfrm>
            <a:off x="457200" y="1063375"/>
            <a:ext cx="3047700" cy="3723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sz="1400"/>
              <a:t>High Rez or High Resolution </a:t>
            </a:r>
            <a:r>
              <a:rPr lang="en" sz="1400"/>
              <a:t>- Are bigger files. This means that they will take up more room on a hard drive. It does have anything to do with how big a file will be when you print it. High Rez files have more ability to be physically resized without looking blocky because the pixels in them are very small and thus, there are a lot of them. The smaller the pixel, the smoother and more in focus the image will look. Smaller pixels record detail much better than big ones. However these images take longer to load because the computer has to keep track of more pixels. </a:t>
            </a:r>
            <a:endParaRPr sz="1400"/>
          </a:p>
        </p:txBody>
      </p:sp>
      <p:sp>
        <p:nvSpPr>
          <p:cNvPr id="58" name="Google Shape;58;p11"/>
          <p:cNvSpPr txBox="1"/>
          <p:nvPr/>
        </p:nvSpPr>
        <p:spPr>
          <a:xfrm>
            <a:off x="3733800" y="3844125"/>
            <a:ext cx="2408700" cy="99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t>High Rez - Smaller pixels means more detail and more ability to change the physical size but a bigger file size.</a:t>
            </a:r>
            <a:endParaRPr sz="1300"/>
          </a:p>
        </p:txBody>
      </p:sp>
      <p:sp>
        <p:nvSpPr>
          <p:cNvPr id="59" name="Google Shape;59;p11"/>
          <p:cNvSpPr txBox="1"/>
          <p:nvPr/>
        </p:nvSpPr>
        <p:spPr>
          <a:xfrm>
            <a:off x="6278100" y="3844125"/>
            <a:ext cx="2408700" cy="99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rPr>
              <a:t>Low Rez - Bigger pixels means less detail and less ability to change the physical size but a smaller file size.</a:t>
            </a:r>
            <a:endParaRPr sz="1300"/>
          </a:p>
        </p:txBody>
      </p:sp>
      <p:pic>
        <p:nvPicPr>
          <p:cNvPr descr="Screen Shot 2016-11-02 at 10.46.44 AM.png" id="60" name="Google Shape;60;p11"/>
          <p:cNvPicPr preferRelativeResize="0"/>
          <p:nvPr/>
        </p:nvPicPr>
        <p:blipFill>
          <a:blip r:embed="rId3">
            <a:alphaModFix/>
          </a:blip>
          <a:stretch>
            <a:fillRect/>
          </a:stretch>
        </p:blipFill>
        <p:spPr>
          <a:xfrm>
            <a:off x="3867313" y="1262063"/>
            <a:ext cx="1781175" cy="2619375"/>
          </a:xfrm>
          <a:prstGeom prst="rect">
            <a:avLst/>
          </a:prstGeom>
          <a:noFill/>
          <a:ln>
            <a:noFill/>
          </a:ln>
        </p:spPr>
      </p:pic>
      <p:pic>
        <p:nvPicPr>
          <p:cNvPr descr="Screen Shot 2016-11-02 at 10.46.54 AM.png" id="61" name="Google Shape;61;p11"/>
          <p:cNvPicPr preferRelativeResize="0"/>
          <p:nvPr/>
        </p:nvPicPr>
        <p:blipFill>
          <a:blip r:embed="rId4">
            <a:alphaModFix/>
          </a:blip>
          <a:stretch>
            <a:fillRect/>
          </a:stretch>
        </p:blipFill>
        <p:spPr>
          <a:xfrm>
            <a:off x="6416263" y="1262063"/>
            <a:ext cx="1800225" cy="26193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2"/>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Words To Know</a:t>
            </a:r>
            <a:endParaRPr/>
          </a:p>
        </p:txBody>
      </p:sp>
      <p:sp>
        <p:nvSpPr>
          <p:cNvPr id="67" name="Google Shape;67;p12"/>
          <p:cNvSpPr txBox="1"/>
          <p:nvPr>
            <p:ph idx="1" type="body"/>
          </p:nvPr>
        </p:nvSpPr>
        <p:spPr>
          <a:xfrm>
            <a:off x="457200" y="1063375"/>
            <a:ext cx="2853900" cy="3935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sz="1400"/>
              <a:t>Low Rez or Low Resolution </a:t>
            </a:r>
            <a:r>
              <a:rPr lang="en" sz="1400"/>
              <a:t>- Have fewer pixels so in order to fill the space and make the image, The pixels have to get bigger. Fewer pixels makes a smaller file that loads faster but when you expand the image, it will degrade and become </a:t>
            </a:r>
            <a:r>
              <a:rPr b="1" lang="en" sz="1400"/>
              <a:t>pixelated</a:t>
            </a:r>
            <a:r>
              <a:rPr lang="en" sz="1400"/>
              <a:t> which means that outside edges of the individual pixels can be seen. You can see them because the pixels that make up the image got bigger as the image was enlarged and they were already big to begin with.</a:t>
            </a:r>
            <a:endParaRPr sz="1400"/>
          </a:p>
          <a:p>
            <a:pPr indent="0" lvl="0" marL="0" rtl="0" algn="l">
              <a:spcBef>
                <a:spcPts val="600"/>
              </a:spcBef>
              <a:spcAft>
                <a:spcPts val="0"/>
              </a:spcAft>
              <a:buNone/>
            </a:pPr>
            <a:r>
              <a:t/>
            </a:r>
            <a:endParaRPr sz="1400"/>
          </a:p>
        </p:txBody>
      </p:sp>
      <p:sp>
        <p:nvSpPr>
          <p:cNvPr id="68" name="Google Shape;68;p12"/>
          <p:cNvSpPr txBox="1"/>
          <p:nvPr/>
        </p:nvSpPr>
        <p:spPr>
          <a:xfrm>
            <a:off x="3470375" y="3794750"/>
            <a:ext cx="5216400" cy="58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This image is low rez. When it is enlarged 5%, it already is unusable. At 20% it is unrecognizable.</a:t>
            </a:r>
            <a:endParaRPr/>
          </a:p>
        </p:txBody>
      </p:sp>
      <p:pic>
        <p:nvPicPr>
          <p:cNvPr descr="Screen Shot 2016-11-02 at 11.01.01 AM.png" id="69" name="Google Shape;69;p12"/>
          <p:cNvPicPr preferRelativeResize="0"/>
          <p:nvPr/>
        </p:nvPicPr>
        <p:blipFill rotWithShape="1">
          <a:blip r:embed="rId3">
            <a:alphaModFix/>
          </a:blip>
          <a:srcRect b="0" l="0" r="0" t="0"/>
          <a:stretch/>
        </p:blipFill>
        <p:spPr>
          <a:xfrm>
            <a:off x="3470375" y="1063375"/>
            <a:ext cx="5489600" cy="23362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Words To Know</a:t>
            </a:r>
            <a:endParaRPr/>
          </a:p>
        </p:txBody>
      </p:sp>
      <p:sp>
        <p:nvSpPr>
          <p:cNvPr id="75" name="Google Shape;75;p13"/>
          <p:cNvSpPr txBox="1"/>
          <p:nvPr>
            <p:ph idx="1" type="body"/>
          </p:nvPr>
        </p:nvSpPr>
        <p:spPr>
          <a:xfrm>
            <a:off x="568950" y="1240425"/>
            <a:ext cx="8006100" cy="1293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sz="1400"/>
              <a:t>Resolution </a:t>
            </a:r>
            <a:r>
              <a:rPr lang="en" sz="1400"/>
              <a:t>- This is how we measure the size and quantity of pixels in an image. The term we use to describe resolution is, </a:t>
            </a:r>
            <a:r>
              <a:rPr b="1" lang="en" sz="1400"/>
              <a:t>PPI.</a:t>
            </a:r>
            <a:r>
              <a:rPr lang="en" sz="1400"/>
              <a:t> This refers to </a:t>
            </a:r>
            <a:r>
              <a:rPr b="1" lang="en" sz="1400"/>
              <a:t>P</a:t>
            </a:r>
            <a:r>
              <a:rPr lang="en" sz="1400"/>
              <a:t>ixels </a:t>
            </a:r>
            <a:r>
              <a:rPr b="1" lang="en" sz="1400"/>
              <a:t>P</a:t>
            </a:r>
            <a:r>
              <a:rPr lang="en" sz="1400"/>
              <a:t>er </a:t>
            </a:r>
            <a:r>
              <a:rPr b="1" lang="en" sz="1400"/>
              <a:t>I</a:t>
            </a:r>
            <a:r>
              <a:rPr lang="en" sz="1400"/>
              <a:t>nch. That means that if you were to take a sample of one line of pixels in an image and only count the pixels in one inch of that line, the number of pixels that you counted would be that image’s PPI or resolution.</a:t>
            </a:r>
            <a:endParaRPr sz="1400"/>
          </a:p>
          <a:p>
            <a:pPr indent="0" lvl="0" marL="0" rtl="0" algn="l">
              <a:spcBef>
                <a:spcPts val="600"/>
              </a:spcBef>
              <a:spcAft>
                <a:spcPts val="0"/>
              </a:spcAft>
              <a:buNone/>
            </a:pPr>
            <a:r>
              <a:t/>
            </a:r>
            <a:endParaRPr sz="1400"/>
          </a:p>
        </p:txBody>
      </p:sp>
      <p:pic>
        <p:nvPicPr>
          <p:cNvPr descr="Screen Shot 2016-11-02 at 11.15.55 AM.png" id="76" name="Google Shape;76;p13"/>
          <p:cNvPicPr preferRelativeResize="0"/>
          <p:nvPr/>
        </p:nvPicPr>
        <p:blipFill rotWithShape="1">
          <a:blip r:embed="rId3">
            <a:alphaModFix/>
          </a:blip>
          <a:srcRect b="0" l="0" r="0" t="19342"/>
          <a:stretch/>
        </p:blipFill>
        <p:spPr>
          <a:xfrm>
            <a:off x="568950" y="2423475"/>
            <a:ext cx="8186425" cy="2332200"/>
          </a:xfrm>
          <a:prstGeom prst="rect">
            <a:avLst/>
          </a:prstGeom>
          <a:noFill/>
          <a:ln>
            <a:noFill/>
          </a:ln>
        </p:spPr>
      </p:pic>
      <p:sp>
        <p:nvSpPr>
          <p:cNvPr id="77" name="Google Shape;77;p13"/>
          <p:cNvSpPr txBox="1"/>
          <p:nvPr/>
        </p:nvSpPr>
        <p:spPr>
          <a:xfrm>
            <a:off x="665088" y="3188725"/>
            <a:ext cx="7813800" cy="71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FF0000"/>
                </a:solidFill>
              </a:rPr>
              <a:t>Try to think of these two lines of squares as pixels all lined up in an image and then try to imagine that this was actually one inch of that image just blown up. Now think about the size </a:t>
            </a:r>
            <a:r>
              <a:rPr lang="en" sz="1200">
                <a:solidFill>
                  <a:srgbClr val="FF0000"/>
                </a:solidFill>
              </a:rPr>
              <a:t>difference</a:t>
            </a:r>
            <a:r>
              <a:rPr lang="en" sz="1200">
                <a:solidFill>
                  <a:srgbClr val="FF0000"/>
                </a:solidFill>
              </a:rPr>
              <a:t> in these pixels. These two lines are not drawn to scale the size difference would be much greater in real life.</a:t>
            </a:r>
            <a:endParaRPr sz="1200">
              <a:solidFill>
                <a:srgbClr val="FF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4"/>
          <p:cNvSpPr txBox="1"/>
          <p:nvPr>
            <p:ph type="title"/>
          </p:nvPr>
        </p:nvSpPr>
        <p:spPr>
          <a:xfrm>
            <a:off x="4267125" y="205975"/>
            <a:ext cx="441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Words To Know</a:t>
            </a:r>
            <a:endParaRPr/>
          </a:p>
        </p:txBody>
      </p:sp>
      <p:sp>
        <p:nvSpPr>
          <p:cNvPr id="83" name="Google Shape;83;p14"/>
          <p:cNvSpPr txBox="1"/>
          <p:nvPr>
            <p:ph idx="1" type="body"/>
          </p:nvPr>
        </p:nvSpPr>
        <p:spPr>
          <a:xfrm>
            <a:off x="4267125" y="1129325"/>
            <a:ext cx="4506000" cy="37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sz="1700"/>
              <a:t>Vector</a:t>
            </a:r>
            <a:r>
              <a:rPr lang="en" sz="1700"/>
              <a:t> - A line that demonstrates a mathematical equation. (Scary) Don’t worry the computer will do most of the math. You will control the end, beginning and middle of the line by just grabbing them and moving them. </a:t>
            </a:r>
            <a:endParaRPr sz="1700"/>
          </a:p>
          <a:p>
            <a:pPr indent="0" lvl="0" marL="0" rtl="0" algn="l">
              <a:spcBef>
                <a:spcPts val="600"/>
              </a:spcBef>
              <a:spcAft>
                <a:spcPts val="0"/>
              </a:spcAft>
              <a:buNone/>
            </a:pPr>
            <a:r>
              <a:t/>
            </a:r>
            <a:endParaRPr sz="1700"/>
          </a:p>
          <a:p>
            <a:pPr indent="0" lvl="0" marL="0" rtl="0" algn="l">
              <a:spcBef>
                <a:spcPts val="600"/>
              </a:spcBef>
              <a:spcAft>
                <a:spcPts val="0"/>
              </a:spcAft>
              <a:buNone/>
            </a:pPr>
            <a:r>
              <a:rPr b="1" lang="en" sz="1700"/>
              <a:t>Why do we have them?</a:t>
            </a:r>
            <a:r>
              <a:rPr lang="en" sz="1700"/>
              <a:t> - An electronic device, computers, cell phones, .etc all communicate with numbers and unlike pixels, these lines are extremely flexible.</a:t>
            </a:r>
            <a:endParaRPr sz="1700"/>
          </a:p>
        </p:txBody>
      </p:sp>
      <p:pic>
        <p:nvPicPr>
          <p:cNvPr descr="Screen Shot 2016-11-02 at 10.30.47 AM.png" id="84" name="Google Shape;84;p14"/>
          <p:cNvPicPr preferRelativeResize="0"/>
          <p:nvPr/>
        </p:nvPicPr>
        <p:blipFill rotWithShape="1">
          <a:blip r:embed="rId3">
            <a:alphaModFix/>
          </a:blip>
          <a:srcRect b="1524" l="-2799" r="-5274" t="2598"/>
          <a:stretch/>
        </p:blipFill>
        <p:spPr>
          <a:xfrm>
            <a:off x="150550" y="138525"/>
            <a:ext cx="3833275" cy="47821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5"/>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Raster Files Vs Vector Files</a:t>
            </a:r>
            <a:endParaRPr/>
          </a:p>
        </p:txBody>
      </p:sp>
      <p:sp>
        <p:nvSpPr>
          <p:cNvPr id="90" name="Google Shape;90;p15"/>
          <p:cNvSpPr txBox="1"/>
          <p:nvPr>
            <p:ph idx="1" type="body"/>
          </p:nvPr>
        </p:nvSpPr>
        <p:spPr>
          <a:xfrm>
            <a:off x="457200" y="1063375"/>
            <a:ext cx="3047700" cy="3723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1700"/>
              <a:t>Vector files are made up of lines, nodes and handles. They are mathematically based and if you paid attention in your algebra classes, you will notice that the word “vector might sound familiar. Because these files do not have pixels, they do not have resolution, they are very stable and do not degrade no matter how big or small you make them. </a:t>
            </a:r>
            <a:endParaRPr sz="1700"/>
          </a:p>
        </p:txBody>
      </p:sp>
      <p:sp>
        <p:nvSpPr>
          <p:cNvPr id="91" name="Google Shape;91;p15"/>
          <p:cNvSpPr txBox="1"/>
          <p:nvPr/>
        </p:nvSpPr>
        <p:spPr>
          <a:xfrm>
            <a:off x="3733800" y="3844125"/>
            <a:ext cx="2408700" cy="99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Vector Artwork can look kind of hard edged but graceful.</a:t>
            </a:r>
            <a:endParaRPr/>
          </a:p>
        </p:txBody>
      </p:sp>
      <p:sp>
        <p:nvSpPr>
          <p:cNvPr id="92" name="Google Shape;92;p15"/>
          <p:cNvSpPr txBox="1"/>
          <p:nvPr/>
        </p:nvSpPr>
        <p:spPr>
          <a:xfrm>
            <a:off x="6278100" y="3844125"/>
            <a:ext cx="2408700" cy="99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When you view a vector image in Wireframe you see the lines nodes and handles.</a:t>
            </a:r>
            <a:endParaRPr/>
          </a:p>
        </p:txBody>
      </p:sp>
      <p:pic>
        <p:nvPicPr>
          <p:cNvPr descr="robin-cutout-tutorial.png" id="93" name="Google Shape;93;p15"/>
          <p:cNvPicPr preferRelativeResize="0"/>
          <p:nvPr/>
        </p:nvPicPr>
        <p:blipFill>
          <a:blip r:embed="rId3">
            <a:alphaModFix/>
          </a:blip>
          <a:stretch>
            <a:fillRect/>
          </a:stretch>
        </p:blipFill>
        <p:spPr>
          <a:xfrm>
            <a:off x="3733801" y="1063374"/>
            <a:ext cx="2408700" cy="2805100"/>
          </a:xfrm>
          <a:prstGeom prst="rect">
            <a:avLst/>
          </a:prstGeom>
          <a:noFill/>
          <a:ln>
            <a:noFill/>
          </a:ln>
        </p:spPr>
      </p:pic>
      <p:pic>
        <p:nvPicPr>
          <p:cNvPr descr="vector5.gif" id="94" name="Google Shape;94;p15"/>
          <p:cNvPicPr preferRelativeResize="0"/>
          <p:nvPr/>
        </p:nvPicPr>
        <p:blipFill>
          <a:blip r:embed="rId4">
            <a:alphaModFix/>
          </a:blip>
          <a:stretch>
            <a:fillRect/>
          </a:stretch>
        </p:blipFill>
        <p:spPr>
          <a:xfrm>
            <a:off x="6371400" y="1243788"/>
            <a:ext cx="2362200" cy="26003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6"/>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Vector Images</a:t>
            </a:r>
            <a:endParaRPr/>
          </a:p>
        </p:txBody>
      </p:sp>
      <p:sp>
        <p:nvSpPr>
          <p:cNvPr id="100" name="Google Shape;100;p16"/>
          <p:cNvSpPr txBox="1"/>
          <p:nvPr>
            <p:ph idx="1" type="body"/>
          </p:nvPr>
        </p:nvSpPr>
        <p:spPr>
          <a:xfrm>
            <a:off x="457200" y="1063375"/>
            <a:ext cx="3047700" cy="1942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1800"/>
              <a:t>Line</a:t>
            </a:r>
            <a:endParaRPr sz="1800"/>
          </a:p>
          <a:p>
            <a:pPr indent="0" lvl="0" marL="0" rtl="0" algn="l">
              <a:spcBef>
                <a:spcPts val="600"/>
              </a:spcBef>
              <a:spcAft>
                <a:spcPts val="0"/>
              </a:spcAft>
              <a:buNone/>
            </a:pPr>
            <a:r>
              <a:t/>
            </a:r>
            <a:endParaRPr sz="1800"/>
          </a:p>
          <a:p>
            <a:pPr indent="0" lvl="0" marL="0" rtl="0" algn="l">
              <a:spcBef>
                <a:spcPts val="600"/>
              </a:spcBef>
              <a:spcAft>
                <a:spcPts val="0"/>
              </a:spcAft>
              <a:buNone/>
            </a:pPr>
            <a:r>
              <a:rPr lang="en" sz="1800"/>
              <a:t>Node</a:t>
            </a:r>
            <a:endParaRPr sz="1800"/>
          </a:p>
          <a:p>
            <a:pPr indent="0" lvl="0" marL="0" rtl="0" algn="l">
              <a:spcBef>
                <a:spcPts val="600"/>
              </a:spcBef>
              <a:spcAft>
                <a:spcPts val="0"/>
              </a:spcAft>
              <a:buNone/>
            </a:pPr>
            <a:r>
              <a:t/>
            </a:r>
            <a:endParaRPr sz="1800"/>
          </a:p>
          <a:p>
            <a:pPr indent="0" lvl="0" marL="0" rtl="0" algn="l">
              <a:spcBef>
                <a:spcPts val="600"/>
              </a:spcBef>
              <a:spcAft>
                <a:spcPts val="0"/>
              </a:spcAft>
              <a:buNone/>
            </a:pPr>
            <a:r>
              <a:rPr lang="en" sz="1800"/>
              <a:t>Handles</a:t>
            </a:r>
            <a:endParaRPr sz="1800"/>
          </a:p>
        </p:txBody>
      </p:sp>
      <p:pic>
        <p:nvPicPr>
          <p:cNvPr descr="vector5.gif" id="101" name="Google Shape;101;p16"/>
          <p:cNvPicPr preferRelativeResize="0"/>
          <p:nvPr/>
        </p:nvPicPr>
        <p:blipFill>
          <a:blip r:embed="rId3">
            <a:alphaModFix/>
          </a:blip>
          <a:stretch>
            <a:fillRect/>
          </a:stretch>
        </p:blipFill>
        <p:spPr>
          <a:xfrm>
            <a:off x="4655800" y="301074"/>
            <a:ext cx="4077800" cy="4488850"/>
          </a:xfrm>
          <a:prstGeom prst="rect">
            <a:avLst/>
          </a:prstGeom>
          <a:noFill/>
          <a:ln>
            <a:noFill/>
          </a:ln>
        </p:spPr>
      </p:pic>
      <p:cxnSp>
        <p:nvCxnSpPr>
          <p:cNvPr id="102" name="Google Shape;102;p16"/>
          <p:cNvCxnSpPr/>
          <p:nvPr/>
        </p:nvCxnSpPr>
        <p:spPr>
          <a:xfrm>
            <a:off x="1096325" y="1399800"/>
            <a:ext cx="4514100" cy="124800"/>
          </a:xfrm>
          <a:prstGeom prst="straightConnector1">
            <a:avLst/>
          </a:prstGeom>
          <a:noFill/>
          <a:ln cap="flat" cmpd="sng" w="19050">
            <a:solidFill>
              <a:srgbClr val="FF0000"/>
            </a:solidFill>
            <a:prstDash val="solid"/>
            <a:round/>
            <a:headEnd len="med" w="med" type="none"/>
            <a:tailEnd len="med" w="med" type="triangle"/>
          </a:ln>
        </p:spPr>
      </p:cxnSp>
      <p:cxnSp>
        <p:nvCxnSpPr>
          <p:cNvPr id="103" name="Google Shape;103;p16"/>
          <p:cNvCxnSpPr/>
          <p:nvPr/>
        </p:nvCxnSpPr>
        <p:spPr>
          <a:xfrm>
            <a:off x="1203375" y="2113475"/>
            <a:ext cx="4612200" cy="1133100"/>
          </a:xfrm>
          <a:prstGeom prst="straightConnector1">
            <a:avLst/>
          </a:prstGeom>
          <a:noFill/>
          <a:ln cap="flat" cmpd="sng" w="19050">
            <a:solidFill>
              <a:srgbClr val="FF0000"/>
            </a:solidFill>
            <a:prstDash val="solid"/>
            <a:round/>
            <a:headEnd len="med" w="med" type="none"/>
            <a:tailEnd len="med" w="med" type="triangle"/>
          </a:ln>
        </p:spPr>
      </p:cxnSp>
      <p:cxnSp>
        <p:nvCxnSpPr>
          <p:cNvPr id="104" name="Google Shape;104;p16"/>
          <p:cNvCxnSpPr/>
          <p:nvPr/>
        </p:nvCxnSpPr>
        <p:spPr>
          <a:xfrm>
            <a:off x="1453150" y="2782550"/>
            <a:ext cx="6556800" cy="1365000"/>
          </a:xfrm>
          <a:prstGeom prst="straightConnector1">
            <a:avLst/>
          </a:prstGeom>
          <a:noFill/>
          <a:ln cap="flat" cmpd="sng" w="19050">
            <a:solidFill>
              <a:srgbClr val="FF0000"/>
            </a:solidFill>
            <a:prstDash val="solid"/>
            <a:round/>
            <a:headEnd len="med" w="med" type="none"/>
            <a:tailEnd len="med" w="med" type="triangl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7"/>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Vector Images</a:t>
            </a:r>
            <a:endParaRPr/>
          </a:p>
        </p:txBody>
      </p:sp>
      <p:sp>
        <p:nvSpPr>
          <p:cNvPr id="110" name="Google Shape;110;p17"/>
          <p:cNvSpPr txBox="1"/>
          <p:nvPr>
            <p:ph idx="1" type="body"/>
          </p:nvPr>
        </p:nvSpPr>
        <p:spPr>
          <a:xfrm>
            <a:off x="457200" y="1063375"/>
            <a:ext cx="3681300" cy="350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1800"/>
              <a:t>Vector images are the best choice for logos, signage, embroidery and t-shirt designs. They can also be very complex and beautiful designs. Vector images take a little training to create and edit so many ameteur designers do not use or know how to edit them. </a:t>
            </a:r>
            <a:endParaRPr sz="1800"/>
          </a:p>
        </p:txBody>
      </p:sp>
      <p:pic>
        <p:nvPicPr>
          <p:cNvPr descr="the-modern-trend-of-design-elements-free-vector-graphic.jpg" id="111" name="Google Shape;111;p17"/>
          <p:cNvPicPr preferRelativeResize="0"/>
          <p:nvPr/>
        </p:nvPicPr>
        <p:blipFill>
          <a:blip r:embed="rId3">
            <a:alphaModFix/>
          </a:blip>
          <a:stretch>
            <a:fillRect/>
          </a:stretch>
        </p:blipFill>
        <p:spPr>
          <a:xfrm>
            <a:off x="4463000" y="571500"/>
            <a:ext cx="4000500" cy="4000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8"/>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Raster Images</a:t>
            </a:r>
            <a:endParaRPr/>
          </a:p>
        </p:txBody>
      </p:sp>
      <p:sp>
        <p:nvSpPr>
          <p:cNvPr id="117" name="Google Shape;117;p18"/>
          <p:cNvSpPr txBox="1"/>
          <p:nvPr>
            <p:ph idx="1" type="body"/>
          </p:nvPr>
        </p:nvSpPr>
        <p:spPr>
          <a:xfrm>
            <a:off x="457200" y="1063375"/>
            <a:ext cx="3681300" cy="350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1800"/>
              <a:t>Raster images are best for photography or any continuous tone image. These images have numerous subtle tones and are resolution based. The higher the resolution, the smaller the pixels and the bigger the file size. If you read and think about this statement carefully you should conclude that there is a balance between resolution and the quality of the image.</a:t>
            </a:r>
            <a:endParaRPr sz="1800"/>
          </a:p>
        </p:txBody>
      </p:sp>
      <p:pic>
        <p:nvPicPr>
          <p:cNvPr descr="underwater-photography-09.jpg" id="118" name="Google Shape;118;p18"/>
          <p:cNvPicPr preferRelativeResize="0"/>
          <p:nvPr/>
        </p:nvPicPr>
        <p:blipFill rotWithShape="1">
          <a:blip r:embed="rId3">
            <a:alphaModFix/>
          </a:blip>
          <a:srcRect b="0" l="0" r="16023" t="0"/>
          <a:stretch/>
        </p:blipFill>
        <p:spPr>
          <a:xfrm>
            <a:off x="4786750" y="785813"/>
            <a:ext cx="3999450" cy="35718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Raster Images- File Extensions</a:t>
            </a:r>
            <a:endParaRPr/>
          </a:p>
        </p:txBody>
      </p:sp>
      <p:sp>
        <p:nvSpPr>
          <p:cNvPr id="124" name="Google Shape;124;p19"/>
          <p:cNvSpPr txBox="1"/>
          <p:nvPr>
            <p:ph idx="1" type="body"/>
          </p:nvPr>
        </p:nvSpPr>
        <p:spPr>
          <a:xfrm>
            <a:off x="457200" y="965250"/>
            <a:ext cx="5394000" cy="3990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1400"/>
              <a:t>File Extensions are the letters that following the period in the file’s name that tell a computer how to interact with that file. These are a few of the extensions that are appropriate for raster files.</a:t>
            </a:r>
            <a:endParaRPr sz="1400"/>
          </a:p>
          <a:p>
            <a:pPr indent="0" lvl="0" marL="0" rtl="0" algn="l">
              <a:spcBef>
                <a:spcPts val="600"/>
              </a:spcBef>
              <a:spcAft>
                <a:spcPts val="0"/>
              </a:spcAft>
              <a:buNone/>
            </a:pPr>
            <a:r>
              <a:rPr b="1" lang="en" sz="1400"/>
              <a:t>RAW</a:t>
            </a:r>
            <a:r>
              <a:rPr lang="en" sz="1400"/>
              <a:t> - Preserves the most image information. For editing only. For more information on this file, </a:t>
            </a:r>
            <a:r>
              <a:rPr lang="en" sz="1400" u="sng">
                <a:solidFill>
                  <a:schemeClr val="hlink"/>
                </a:solidFill>
                <a:hlinkClick r:id="rId3"/>
              </a:rPr>
              <a:t>Click Here</a:t>
            </a:r>
            <a:endParaRPr sz="1400"/>
          </a:p>
          <a:p>
            <a:pPr indent="0" lvl="0" marL="0" rtl="0" algn="l">
              <a:spcBef>
                <a:spcPts val="600"/>
              </a:spcBef>
              <a:spcAft>
                <a:spcPts val="0"/>
              </a:spcAft>
              <a:buNone/>
            </a:pPr>
            <a:r>
              <a:rPr b="1" lang="en" sz="1400"/>
              <a:t>.tiff</a:t>
            </a:r>
            <a:r>
              <a:rPr lang="en" sz="1400"/>
              <a:t> - Highest quality and most stable image file.</a:t>
            </a:r>
            <a:endParaRPr sz="1400"/>
          </a:p>
          <a:p>
            <a:pPr indent="0" lvl="0" marL="0" rtl="0" algn="l">
              <a:spcBef>
                <a:spcPts val="600"/>
              </a:spcBef>
              <a:spcAft>
                <a:spcPts val="0"/>
              </a:spcAft>
              <a:buNone/>
            </a:pPr>
            <a:r>
              <a:rPr b="1" lang="en" sz="1400"/>
              <a:t>.psd</a:t>
            </a:r>
            <a:r>
              <a:rPr lang="en" sz="1400"/>
              <a:t> - Native Photoshop file. Preserves layer info but can only be edited in Photoshop.</a:t>
            </a:r>
            <a:endParaRPr sz="1400"/>
          </a:p>
          <a:p>
            <a:pPr indent="0" lvl="0" marL="0" rtl="0" algn="l">
              <a:spcBef>
                <a:spcPts val="600"/>
              </a:spcBef>
              <a:spcAft>
                <a:spcPts val="0"/>
              </a:spcAft>
              <a:buNone/>
            </a:pPr>
            <a:r>
              <a:rPr b="1" lang="en" sz="1400"/>
              <a:t>.jpg</a:t>
            </a:r>
            <a:r>
              <a:rPr lang="en" sz="1400"/>
              <a:t> - Most common image file. Small does not reserve layer info.</a:t>
            </a:r>
            <a:endParaRPr sz="1400"/>
          </a:p>
          <a:p>
            <a:pPr indent="0" lvl="0" marL="0" rtl="0" algn="l">
              <a:spcBef>
                <a:spcPts val="600"/>
              </a:spcBef>
              <a:spcAft>
                <a:spcPts val="0"/>
              </a:spcAft>
              <a:buNone/>
            </a:pPr>
            <a:r>
              <a:rPr b="1" lang="en" sz="1400"/>
              <a:t>.png</a:t>
            </a:r>
            <a:r>
              <a:rPr lang="en" sz="1400"/>
              <a:t> - Smaller image file that preserves transparency.</a:t>
            </a:r>
            <a:endParaRPr sz="1400"/>
          </a:p>
          <a:p>
            <a:pPr indent="0" lvl="0" marL="0" rtl="0" algn="l">
              <a:spcBef>
                <a:spcPts val="600"/>
              </a:spcBef>
              <a:spcAft>
                <a:spcPts val="0"/>
              </a:spcAft>
              <a:buNone/>
            </a:pPr>
            <a:r>
              <a:rPr b="1" lang="en" sz="1400"/>
              <a:t>.gif </a:t>
            </a:r>
            <a:r>
              <a:rPr lang="en" sz="1400"/>
              <a:t>- Smaller image file that can be animated.</a:t>
            </a:r>
            <a:endParaRPr sz="1400"/>
          </a:p>
          <a:p>
            <a:pPr indent="0" lvl="0" marL="0" rtl="0" algn="l">
              <a:spcBef>
                <a:spcPts val="600"/>
              </a:spcBef>
              <a:spcAft>
                <a:spcPts val="0"/>
              </a:spcAft>
              <a:buNone/>
            </a:pPr>
            <a:r>
              <a:rPr b="1" lang="en" sz="1400"/>
              <a:t>.bmp</a:t>
            </a:r>
            <a:r>
              <a:rPr lang="en" sz="1400"/>
              <a:t> - Low resolution image file.</a:t>
            </a:r>
            <a:endParaRPr sz="1400"/>
          </a:p>
          <a:p>
            <a:pPr indent="0" lvl="0" marL="0" rtl="0" algn="l">
              <a:spcBef>
                <a:spcPts val="600"/>
              </a:spcBef>
              <a:spcAft>
                <a:spcPts val="0"/>
              </a:spcAft>
              <a:buNone/>
            </a:pPr>
            <a:r>
              <a:rPr b="1" lang="en" sz="1400"/>
              <a:t>.pdf </a:t>
            </a:r>
            <a:r>
              <a:rPr lang="en" sz="1400"/>
              <a:t>- Portable document file. Can be used on both raster and vector information.</a:t>
            </a:r>
            <a:endParaRPr sz="1400"/>
          </a:p>
          <a:p>
            <a:pPr indent="0" lvl="0" marL="0" rtl="0" algn="l">
              <a:spcBef>
                <a:spcPts val="600"/>
              </a:spcBef>
              <a:spcAft>
                <a:spcPts val="0"/>
              </a:spcAft>
              <a:buNone/>
            </a:pPr>
            <a:r>
              <a:t/>
            </a:r>
            <a:endParaRPr sz="1800"/>
          </a:p>
        </p:txBody>
      </p:sp>
      <p:pic>
        <p:nvPicPr>
          <p:cNvPr descr="file-comparison-image-formats-zoom-in.jpg" id="125" name="Google Shape;125;p19"/>
          <p:cNvPicPr preferRelativeResize="0"/>
          <p:nvPr/>
        </p:nvPicPr>
        <p:blipFill>
          <a:blip r:embed="rId4">
            <a:alphaModFix/>
          </a:blip>
          <a:stretch>
            <a:fillRect/>
          </a:stretch>
        </p:blipFill>
        <p:spPr>
          <a:xfrm>
            <a:off x="6112848" y="940000"/>
            <a:ext cx="2753250" cy="403809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What is Resolution</a:t>
            </a:r>
            <a:endParaRPr/>
          </a:p>
        </p:txBody>
      </p:sp>
      <p:sp>
        <p:nvSpPr>
          <p:cNvPr id="131" name="Google Shape;131;p20"/>
          <p:cNvSpPr txBox="1"/>
          <p:nvPr>
            <p:ph idx="1" type="body"/>
          </p:nvPr>
        </p:nvSpPr>
        <p:spPr>
          <a:xfrm>
            <a:off x="457200" y="1221750"/>
            <a:ext cx="2958600" cy="1706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1800"/>
              <a:t>Resolution is a balance between physical size of the image and the physical size of the pixels in the image. </a:t>
            </a:r>
            <a:endParaRPr sz="1800"/>
          </a:p>
        </p:txBody>
      </p:sp>
      <p:pic>
        <p:nvPicPr>
          <p:cNvPr descr="Screen Shot 2015-07-16 at 5.59.38 PM.png" id="132" name="Google Shape;132;p20"/>
          <p:cNvPicPr preferRelativeResize="0"/>
          <p:nvPr/>
        </p:nvPicPr>
        <p:blipFill>
          <a:blip r:embed="rId3">
            <a:alphaModFix/>
          </a:blip>
          <a:stretch>
            <a:fillRect/>
          </a:stretch>
        </p:blipFill>
        <p:spPr>
          <a:xfrm>
            <a:off x="3347713" y="889038"/>
            <a:ext cx="5553075" cy="2124075"/>
          </a:xfrm>
          <a:prstGeom prst="rect">
            <a:avLst/>
          </a:prstGeom>
          <a:noFill/>
          <a:ln>
            <a:noFill/>
          </a:ln>
        </p:spPr>
      </p:pic>
      <p:sp>
        <p:nvSpPr>
          <p:cNvPr id="133" name="Google Shape;133;p20"/>
          <p:cNvSpPr txBox="1"/>
          <p:nvPr/>
        </p:nvSpPr>
        <p:spPr>
          <a:xfrm>
            <a:off x="457200" y="3047425"/>
            <a:ext cx="8314500" cy="19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PPI Is how we measure pixel size. PPI stands for pixels per linear inch.</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Images intended for the web are saved @ 72ppi at the physical size that they will be viewed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Images that are intended to be printed are saved @ 300 ppi, their physical size can be reduced or enlarged by 60%. without degrading.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4"/>
              </a:rPr>
              <a:t>Click here for more information on this subject.</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Vector Images- File Extensions</a:t>
            </a:r>
            <a:endParaRPr/>
          </a:p>
        </p:txBody>
      </p:sp>
      <p:sp>
        <p:nvSpPr>
          <p:cNvPr id="139" name="Google Shape;139;p21"/>
          <p:cNvSpPr txBox="1"/>
          <p:nvPr>
            <p:ph idx="1" type="body"/>
          </p:nvPr>
        </p:nvSpPr>
        <p:spPr>
          <a:xfrm>
            <a:off x="457200" y="965250"/>
            <a:ext cx="4644600" cy="4065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1800"/>
              <a:t>These have the ability to preserve vectors. If you save a vector file with a raster based extension, they will become raster files and all vector information will be lost. </a:t>
            </a:r>
            <a:endParaRPr sz="1800"/>
          </a:p>
          <a:p>
            <a:pPr indent="0" lvl="0" marL="0" rtl="0" algn="l">
              <a:spcBef>
                <a:spcPts val="600"/>
              </a:spcBef>
              <a:spcAft>
                <a:spcPts val="0"/>
              </a:spcAft>
              <a:buNone/>
            </a:pPr>
            <a:r>
              <a:rPr b="1" lang="en" sz="1400"/>
              <a:t>.indd</a:t>
            </a:r>
            <a:r>
              <a:rPr lang="en" sz="1400"/>
              <a:t> - Native InDesign file format. Can preserve layer, vector, style and raster information.</a:t>
            </a:r>
            <a:endParaRPr sz="1400"/>
          </a:p>
          <a:p>
            <a:pPr indent="0" lvl="0" marL="0" rtl="0" algn="l">
              <a:spcBef>
                <a:spcPts val="600"/>
              </a:spcBef>
              <a:spcAft>
                <a:spcPts val="0"/>
              </a:spcAft>
              <a:buNone/>
            </a:pPr>
            <a:r>
              <a:rPr b="1" lang="en" sz="1400"/>
              <a:t>.ai</a:t>
            </a:r>
            <a:r>
              <a:rPr lang="en" sz="1400"/>
              <a:t> - Native Illustrator file format. Can preserve layer, vector, style and raster information.</a:t>
            </a:r>
            <a:endParaRPr sz="1400"/>
          </a:p>
          <a:p>
            <a:pPr indent="0" lvl="0" marL="0" rtl="0" algn="l">
              <a:spcBef>
                <a:spcPts val="600"/>
              </a:spcBef>
              <a:spcAft>
                <a:spcPts val="0"/>
              </a:spcAft>
              <a:buNone/>
            </a:pPr>
            <a:r>
              <a:rPr b="1" lang="en" sz="1400"/>
              <a:t>.eps</a:t>
            </a:r>
            <a:r>
              <a:rPr lang="en" sz="1400"/>
              <a:t> - Portable file for vector or raster information.</a:t>
            </a:r>
            <a:endParaRPr sz="1400"/>
          </a:p>
          <a:p>
            <a:pPr indent="0" lvl="0" marL="0" rtl="0" algn="l">
              <a:spcBef>
                <a:spcPts val="600"/>
              </a:spcBef>
              <a:spcAft>
                <a:spcPts val="0"/>
              </a:spcAft>
              <a:buNone/>
            </a:pPr>
            <a:r>
              <a:rPr b="1" lang="en" sz="1400"/>
              <a:t>.pdf</a:t>
            </a:r>
            <a:r>
              <a:rPr lang="en" sz="1400"/>
              <a:t> - Portable file for vector or raster information.</a:t>
            </a:r>
            <a:endParaRPr sz="1400"/>
          </a:p>
          <a:p>
            <a:pPr indent="0" lvl="0" marL="0" rtl="0" algn="l">
              <a:spcBef>
                <a:spcPts val="600"/>
              </a:spcBef>
              <a:spcAft>
                <a:spcPts val="0"/>
              </a:spcAft>
              <a:buClr>
                <a:schemeClr val="dk1"/>
              </a:buClr>
              <a:buSzPts val="1100"/>
              <a:buFont typeface="Arial"/>
              <a:buNone/>
            </a:pPr>
            <a:r>
              <a:rPr b="1" lang="en" sz="1400"/>
              <a:t>.fh3</a:t>
            </a:r>
            <a:r>
              <a:rPr lang="en" sz="1400"/>
              <a:t> - Native Freehand file format. Can preserve layer, vector, style and raster information.</a:t>
            </a:r>
            <a:endParaRPr sz="1400"/>
          </a:p>
          <a:p>
            <a:pPr indent="0" lvl="0" marL="0" rtl="0" algn="l">
              <a:spcBef>
                <a:spcPts val="600"/>
              </a:spcBef>
              <a:spcAft>
                <a:spcPts val="0"/>
              </a:spcAft>
              <a:buNone/>
            </a:pPr>
            <a:r>
              <a:t/>
            </a:r>
            <a:endParaRPr sz="1800"/>
          </a:p>
        </p:txBody>
      </p:sp>
      <p:pic>
        <p:nvPicPr>
          <p:cNvPr descr="Vector-Graphics-13-HD-Images-Wallpapers.jpg" id="140" name="Google Shape;140;p21"/>
          <p:cNvPicPr preferRelativeResize="0"/>
          <p:nvPr/>
        </p:nvPicPr>
        <p:blipFill>
          <a:blip r:embed="rId3">
            <a:alphaModFix/>
          </a:blip>
          <a:stretch>
            <a:fillRect/>
          </a:stretch>
        </p:blipFill>
        <p:spPr>
          <a:xfrm>
            <a:off x="5263475" y="965250"/>
            <a:ext cx="3521448" cy="2200899"/>
          </a:xfrm>
          <a:prstGeom prst="rect">
            <a:avLst/>
          </a:prstGeom>
          <a:noFill/>
          <a:ln>
            <a:noFill/>
          </a:ln>
        </p:spPr>
      </p:pic>
      <p:sp>
        <p:nvSpPr>
          <p:cNvPr id="141" name="Google Shape;141;p21"/>
          <p:cNvSpPr txBox="1"/>
          <p:nvPr/>
        </p:nvSpPr>
        <p:spPr>
          <a:xfrm>
            <a:off x="5253500" y="3389175"/>
            <a:ext cx="3521400" cy="152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Because raster files are not resolution based, they will not change in sharpness or pixilate, no matter which vector extension you use.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2"/>
          <p:cNvSpPr txBox="1"/>
          <p:nvPr>
            <p:ph type="title"/>
          </p:nvPr>
        </p:nvSpPr>
        <p:spPr>
          <a:xfrm>
            <a:off x="457200" y="205973"/>
            <a:ext cx="8229600" cy="124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File Extensions Considerations</a:t>
            </a:r>
            <a:endParaRPr/>
          </a:p>
          <a:p>
            <a:pPr indent="0" lvl="0" marL="0" rtl="0" algn="l">
              <a:spcBef>
                <a:spcPts val="0"/>
              </a:spcBef>
              <a:spcAft>
                <a:spcPts val="0"/>
              </a:spcAft>
              <a:buNone/>
            </a:pPr>
            <a:r>
              <a:rPr lang="en"/>
              <a:t>And Tips to Remember </a:t>
            </a:r>
            <a:endParaRPr/>
          </a:p>
        </p:txBody>
      </p:sp>
      <p:sp>
        <p:nvSpPr>
          <p:cNvPr id="147" name="Google Shape;147;p22"/>
          <p:cNvSpPr txBox="1"/>
          <p:nvPr>
            <p:ph idx="1" type="body"/>
          </p:nvPr>
        </p:nvSpPr>
        <p:spPr>
          <a:xfrm>
            <a:off x="457200" y="1646900"/>
            <a:ext cx="8302200" cy="2531100"/>
          </a:xfrm>
          <a:prstGeom prst="rect">
            <a:avLst/>
          </a:prstGeom>
        </p:spPr>
        <p:txBody>
          <a:bodyPr anchorCtr="0" anchor="t" bIns="91425" lIns="91425" spcFirstLastPara="1" rIns="91425" wrap="square" tIns="91425">
            <a:noAutofit/>
          </a:bodyPr>
          <a:lstStyle/>
          <a:p>
            <a:pPr indent="-342900" lvl="0" marL="457200" rtl="0" algn="l">
              <a:spcBef>
                <a:spcPts val="600"/>
              </a:spcBef>
              <a:spcAft>
                <a:spcPts val="0"/>
              </a:spcAft>
              <a:buSzPts val="1800"/>
              <a:buChar char="●"/>
            </a:pPr>
            <a:r>
              <a:rPr lang="en" sz="1800"/>
              <a:t>Any extension listed as a native file format can only be opened in the program that created it.  Some of those discussed were: . psd, .ai, .indd, .fh3</a:t>
            </a:r>
            <a:endParaRPr sz="1800"/>
          </a:p>
          <a:p>
            <a:pPr indent="-342900" lvl="0" marL="457200" rtl="0" algn="l">
              <a:spcBef>
                <a:spcPts val="1000"/>
              </a:spcBef>
              <a:spcAft>
                <a:spcPts val="0"/>
              </a:spcAft>
              <a:buSzPts val="1800"/>
              <a:buChar char="●"/>
            </a:pPr>
            <a:r>
              <a:rPr lang="en" sz="1800"/>
              <a:t>Once you save a vector file with a raster format the vectors are gone for good. </a:t>
            </a:r>
            <a:endParaRPr sz="1800"/>
          </a:p>
          <a:p>
            <a:pPr indent="-342900" lvl="0" marL="457200" rtl="0" algn="l">
              <a:spcBef>
                <a:spcPts val="1000"/>
              </a:spcBef>
              <a:spcAft>
                <a:spcPts val="0"/>
              </a:spcAft>
              <a:buSzPts val="1800"/>
              <a:buChar char="●"/>
            </a:pPr>
            <a:r>
              <a:rPr lang="en" sz="1800"/>
              <a:t>Raster files are resolution based. So you need to be careful when you make adjustments and watch the balance between physical size and resolution.</a:t>
            </a:r>
            <a:endParaRPr sz="1800"/>
          </a:p>
          <a:p>
            <a:pPr indent="0" lvl="0" marL="0" rtl="0" algn="l">
              <a:spcBef>
                <a:spcPts val="1000"/>
              </a:spcBef>
              <a:spcAft>
                <a:spcPts val="0"/>
              </a:spcAft>
              <a:buNone/>
            </a:pPr>
            <a:r>
              <a:t/>
            </a:r>
            <a:endParaRPr sz="1400"/>
          </a:p>
          <a:p>
            <a:pPr indent="0" lvl="0" marL="0" rtl="0" algn="l">
              <a:spcBef>
                <a:spcPts val="600"/>
              </a:spcBef>
              <a:spcAft>
                <a:spcPts val="0"/>
              </a:spcAft>
              <a:buNone/>
            </a:pPr>
            <a:r>
              <a:t/>
            </a:r>
            <a:endParaRPr sz="18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